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7" r:id="rId2"/>
    <p:sldId id="285" r:id="rId3"/>
    <p:sldId id="287" r:id="rId4"/>
    <p:sldId id="266" r:id="rId5"/>
    <p:sldId id="288" r:id="rId6"/>
    <p:sldId id="309" r:id="rId7"/>
    <p:sldId id="310" r:id="rId8"/>
    <p:sldId id="311" r:id="rId9"/>
    <p:sldId id="302" r:id="rId10"/>
    <p:sldId id="303" r:id="rId11"/>
    <p:sldId id="304" r:id="rId12"/>
    <p:sldId id="305" r:id="rId13"/>
    <p:sldId id="312" r:id="rId14"/>
    <p:sldId id="307" r:id="rId15"/>
    <p:sldId id="308" r:id="rId16"/>
    <p:sldId id="296" r:id="rId17"/>
    <p:sldId id="300" r:id="rId18"/>
    <p:sldId id="289" r:id="rId19"/>
    <p:sldId id="280" r:id="rId20"/>
    <p:sldId id="293" r:id="rId21"/>
    <p:sldId id="294" r:id="rId22"/>
    <p:sldId id="295" r:id="rId23"/>
    <p:sldId id="28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71" autoAdjust="0"/>
  </p:normalViewPr>
  <p:slideViewPr>
    <p:cSldViewPr snapToGrid="0">
      <p:cViewPr varScale="1">
        <p:scale>
          <a:sx n="87" d="100"/>
          <a:sy n="87" d="100"/>
        </p:scale>
        <p:origin x="100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F6D48-839A-4079-88E8-7934944BE4F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B094-F955-4E18-8D5D-29192977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1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62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1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84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32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58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75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99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3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35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06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Consider an intuitive method which builds the fair model for each task independently. When we deploy these classifiers to make decisions for new data, the predicted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𝑌_2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may not be as fair as in the training. This is because the predicted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𝑌_1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will affect new values of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𝑋_2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So the distribution of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𝑋_2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in the new data may not be the same as that in the training data.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5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6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71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6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1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4EB094-F955-4E18-8D5D-291929771C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7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224" y="2130426"/>
            <a:ext cx="10979776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912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95F2D-C306-4B7B-BF73-C263EAFDFD66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 descr="A picture containing tableware, object, plate, cup&#10;&#10;Description automatically generated">
            <a:extLst>
              <a:ext uri="{FF2B5EF4-FFF2-40B4-BE49-F238E27FC236}">
                <a16:creationId xmlns:a16="http://schemas.microsoft.com/office/drawing/2014/main" id="{12DCE155-0C47-40AD-9517-FC2CD37C7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39" y="327362"/>
            <a:ext cx="2449778" cy="5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98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0408" y="1371599"/>
            <a:ext cx="2963216" cy="831812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69909" y="1371599"/>
            <a:ext cx="7315200" cy="5349876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0408" y="2297956"/>
            <a:ext cx="2963216" cy="380232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155B0-2A8E-4149-8FD6-BC8A003CF525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A2BC-BF0E-456C-9F9A-F267674CAB7A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4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AD44-2311-4D1D-803B-16139D8004C9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2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7FBE-3AC3-414A-9A48-79B8B81C7B55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9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42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42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4574A-F0E7-45FF-8F79-268E925F3114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2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1608" y="1600201"/>
            <a:ext cx="5080421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5229" y="1600201"/>
            <a:ext cx="5068395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2E16A-844F-4D68-AAC4-FA6CDD44B1DA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7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535113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092" y="2174875"/>
            <a:ext cx="5079051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344E-258A-4F8A-A86B-00C6662B60C5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6779685" y="1531865"/>
            <a:ext cx="5079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779684" y="2171627"/>
            <a:ext cx="5079051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456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2D087-231E-4FE9-8C10-1111E73E2163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4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D44C-77EA-4AC9-A3FB-966766FD0B07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4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55" y="273050"/>
            <a:ext cx="4011084" cy="891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219" y="273052"/>
            <a:ext cx="6282404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8455" y="1347065"/>
            <a:ext cx="4011084" cy="4779100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F30A7-7DC6-4594-963F-411A81ED92ED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26056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608" y="4800600"/>
            <a:ext cx="10352016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81608" y="250170"/>
            <a:ext cx="10352016" cy="4477405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1608" y="5367338"/>
            <a:ext cx="10352016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07AD-FF7F-4761-AE02-73E473FFE9D3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5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19808" y="-1"/>
            <a:ext cx="11172192" cy="12316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212225" cy="6858000"/>
          </a:xfrm>
          <a:prstGeom prst="rect">
            <a:avLst/>
          </a:prstGeom>
          <a:gradFill flip="none" rotWithShape="1">
            <a:gsLst>
              <a:gs pos="26000">
                <a:schemeClr val="tx2"/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093" y="1231602"/>
            <a:ext cx="10313531" cy="5124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177" y="6356351"/>
            <a:ext cx="1088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7F887832-8941-4BB7-9B58-CD46D81C9517}" type="datetime1">
              <a:rPr lang="en-US" smtClean="0">
                <a:solidFill>
                  <a:srgbClr val="FFFFFF"/>
                </a:solidFill>
              </a:rPr>
              <a:t>1/8/2021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8824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Picture 6" descr="UA_Logo_reversed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7" y="242010"/>
            <a:ext cx="982220" cy="7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0.m4a"/><Relationship Id="rId7" Type="http://schemas.openxmlformats.org/officeDocument/2006/relationships/image" Target="../media/image20.pn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11.m4a"/><Relationship Id="rId7" Type="http://schemas.openxmlformats.org/officeDocument/2006/relationships/image" Target="../media/image22.png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3.png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4.m4a"/><Relationship Id="rId7" Type="http://schemas.openxmlformats.org/officeDocument/2006/relationships/image" Target="../media/image29.png"/><Relationship Id="rId2" Type="http://schemas.microsoft.com/office/2007/relationships/media" Target="../media/media14.m4a"/><Relationship Id="rId1" Type="http://schemas.openxmlformats.org/officeDocument/2006/relationships/tags" Target="../tags/tag9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5.m4a"/><Relationship Id="rId7" Type="http://schemas.openxmlformats.org/officeDocument/2006/relationships/image" Target="../media/image31.png"/><Relationship Id="rId2" Type="http://schemas.microsoft.com/office/2007/relationships/media" Target="../media/media15.m4a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6.m4a"/><Relationship Id="rId7" Type="http://schemas.openxmlformats.org/officeDocument/2006/relationships/image" Target="../media/image26.PNG"/><Relationship Id="rId2" Type="http://schemas.microsoft.com/office/2007/relationships/media" Target="../media/media16.m4a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7.m4a"/><Relationship Id="rId7" Type="http://schemas.openxmlformats.org/officeDocument/2006/relationships/image" Target="../media/image36.png"/><Relationship Id="rId2" Type="http://schemas.microsoft.com/office/2007/relationships/media" Target="../media/media17.m4a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audio" Target="../media/media19.m4a"/><Relationship Id="rId7" Type="http://schemas.openxmlformats.org/officeDocument/2006/relationships/image" Target="../media/image33.PNG"/><Relationship Id="rId2" Type="http://schemas.microsoft.com/office/2007/relationships/media" Target="../media/media19.m4a"/><Relationship Id="rId1" Type="http://schemas.openxmlformats.org/officeDocument/2006/relationships/tags" Target="../tags/tag14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.m4a"/><Relationship Id="rId7" Type="http://schemas.openxmlformats.org/officeDocument/2006/relationships/image" Target="../media/image5.jpe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3.png"/><Relationship Id="rId2" Type="http://schemas.microsoft.com/office/2007/relationships/media" Target="../media/media20.m4a"/><Relationship Id="rId1" Type="http://schemas.openxmlformats.org/officeDocument/2006/relationships/tags" Target="../tags/tag15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3.png"/><Relationship Id="rId2" Type="http://schemas.microsoft.com/office/2007/relationships/media" Target="../media/media21.m4a"/><Relationship Id="rId1" Type="http://schemas.openxmlformats.org/officeDocument/2006/relationships/tags" Target="../tags/tag16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3.png"/><Relationship Id="rId2" Type="http://schemas.microsoft.com/office/2007/relationships/media" Target="../media/media22.m4a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jp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5.m4a"/><Relationship Id="rId7" Type="http://schemas.openxmlformats.org/officeDocument/2006/relationships/image" Target="../media/image7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34494F9-D722-4C6B-95C4-24EDA158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 Generative Adversarial Framework for Bounding Confounded Causal Effects</a:t>
            </a:r>
            <a:r>
              <a:rPr lang="en-US" sz="40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1984A76-D8C9-479C-8B79-32653EFE0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cs typeface="Arial" panose="020B0604020202020204" pitchFamily="34" charset="0"/>
              </a:rPr>
              <a:t>Yaowei Hu</a:t>
            </a:r>
            <a:r>
              <a:rPr lang="en-US" altLang="zh-CN" sz="2400" baseline="30000" dirty="0">
                <a:cs typeface="Arial" panose="020B0604020202020204" pitchFamily="34" charset="0"/>
              </a:rPr>
              <a:t>1</a:t>
            </a:r>
            <a:r>
              <a:rPr lang="en-US" altLang="zh-CN" sz="2400" dirty="0">
                <a:cs typeface="Arial" panose="020B0604020202020204" pitchFamily="34" charset="0"/>
              </a:rPr>
              <a:t>, Yongkai Wu</a:t>
            </a:r>
            <a:r>
              <a:rPr lang="en-US" altLang="zh-CN" sz="2400" baseline="30000" dirty="0">
                <a:cs typeface="Arial" panose="020B0604020202020204" pitchFamily="34" charset="0"/>
              </a:rPr>
              <a:t>2</a:t>
            </a:r>
            <a:r>
              <a:rPr lang="en-US" altLang="zh-CN" sz="2400" dirty="0">
                <a:cs typeface="Arial" panose="020B0604020202020204" pitchFamily="34" charset="0"/>
              </a:rPr>
              <a:t>, Lu Zhang</a:t>
            </a:r>
            <a:r>
              <a:rPr lang="en-US" altLang="zh-CN" sz="2400" baseline="30000" dirty="0">
                <a:cs typeface="Arial" panose="020B0604020202020204" pitchFamily="34" charset="0"/>
              </a:rPr>
              <a:t>1</a:t>
            </a:r>
            <a:r>
              <a:rPr lang="en-US" altLang="zh-CN" sz="2400" dirty="0">
                <a:cs typeface="Arial" panose="020B0604020202020204" pitchFamily="34" charset="0"/>
              </a:rPr>
              <a:t>, Xintao Wu</a:t>
            </a:r>
            <a:r>
              <a:rPr lang="en-US" altLang="zh-CN" sz="2400" baseline="30000" dirty="0">
                <a:cs typeface="Arial" panose="020B0604020202020204" pitchFamily="34" charset="0"/>
              </a:rPr>
              <a:t>1</a:t>
            </a:r>
            <a:endParaRPr lang="en-US" sz="2400" dirty="0">
              <a:cs typeface="Arial" panose="020B0604020202020204" pitchFamily="34" charset="0"/>
            </a:endParaRPr>
          </a:p>
          <a:p>
            <a:endParaRPr lang="en-US" sz="2400" baseline="30000" dirty="0">
              <a:cs typeface="Arial" panose="020B0604020202020204" pitchFamily="34" charset="0"/>
            </a:endParaRPr>
          </a:p>
          <a:p>
            <a:r>
              <a:rPr lang="en-US" sz="1800" baseline="30000" dirty="0">
                <a:cs typeface="Arial" panose="020B0604020202020204" pitchFamily="34" charset="0"/>
              </a:rPr>
              <a:t>1</a:t>
            </a:r>
            <a:r>
              <a:rPr lang="en-US" sz="1800" dirty="0">
                <a:cs typeface="Arial" panose="020B0604020202020204" pitchFamily="34" charset="0"/>
              </a:rPr>
              <a:t>University of Arkansas</a:t>
            </a:r>
          </a:p>
          <a:p>
            <a:r>
              <a:rPr lang="en-US" sz="1800" baseline="30000" dirty="0">
                <a:cs typeface="Arial" panose="020B0604020202020204" pitchFamily="34" charset="0"/>
              </a:rPr>
              <a:t>2</a:t>
            </a:r>
            <a:r>
              <a:rPr lang="en-US" sz="1800" dirty="0">
                <a:cs typeface="Arial" panose="020B0604020202020204" pitchFamily="34" charset="0"/>
              </a:rPr>
              <a:t>Clemson University</a:t>
            </a:r>
            <a:endParaRPr lang="en-US" sz="2400" dirty="0"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74313F-41BD-4A2D-97C7-9FBC204FA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399" y="61768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8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2"/>
    </mc:Choice>
    <mc:Fallback xmlns="">
      <p:transition spd="slow" advTm="4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sz="4800" i="0" dirty="0">
                <a:solidFill>
                  <a:srgbClr val="000000"/>
                </a:solidFill>
                <a:effectLst/>
              </a:rPr>
              <a:t>Coping with Continues Domain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B2DA92-E645-4120-BA3B-4AAA000C4EB3}"/>
                  </a:ext>
                </a:extLst>
              </p:cNvPr>
              <p:cNvSpPr txBox="1"/>
              <p:nvPr/>
            </p:nvSpPr>
            <p:spPr>
              <a:xfrm>
                <a:off x="1520093" y="1361141"/>
                <a:ext cx="10186132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each endogenous variable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a neural network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baseline="-25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𝑝𝑎𝑉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baseline="-25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used as a universal estimator of response functions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PA</m:t>
                    </m:r>
                    <m:r>
                      <a:rPr lang="en-US" sz="2400" b="0" i="1" baseline="-2500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𝑝𝑎</m:t>
                    </m:r>
                    <m:r>
                      <a:rPr lang="en-US" sz="2400" b="0" i="1" baseline="-2500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and parameters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treat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m:rPr>
                        <m:sty m:val="p"/>
                      </m:rPr>
                      <a:rPr lang="en-US" sz="2400" baseline="-2500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400" dirty="0"/>
                  <a:t> as the response variable.	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dirty="0"/>
                  <a:t>, directly 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 to represent a trivial mapping.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B2DA92-E645-4120-BA3B-4AAA000C4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3" y="1361141"/>
                <a:ext cx="10186132" cy="2169825"/>
              </a:xfrm>
              <a:prstGeom prst="rect">
                <a:avLst/>
              </a:prstGeom>
              <a:blipFill>
                <a:blip r:embed="rId6"/>
                <a:stretch>
                  <a:fillRect l="-778" t="-2247" r="-898" b="-5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A62CF9-1369-44DA-9F73-0A6CE22D7327}"/>
                  </a:ext>
                </a:extLst>
              </p:cNvPr>
              <p:cNvSpPr txBox="1"/>
              <p:nvPr/>
            </p:nvSpPr>
            <p:spPr>
              <a:xfrm>
                <a:off x="1520093" y="3789496"/>
                <a:ext cx="101861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generate different distributions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400" dirty="0"/>
                  <a:t>, we adopt the implicit generative model, which generates data by transforming some random noise to the data via some deterministic function.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random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 is taken as input and transformed into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baseline="-2500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via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referred to as a generator.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A62CF9-1369-44DA-9F73-0A6CE22D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3" y="3789496"/>
                <a:ext cx="10186132" cy="1938992"/>
              </a:xfrm>
              <a:prstGeom prst="rect">
                <a:avLst/>
              </a:prstGeom>
              <a:blipFill>
                <a:blip r:embed="rId7"/>
                <a:stretch>
                  <a:fillRect l="-778" t="-2516" r="-359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FA80EF-E99E-43D0-ACC0-30A73654D9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94592" y="6284119"/>
            <a:ext cx="493825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227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"/>
    </mc:Choice>
    <mc:Fallback xmlns="">
      <p:transition spd="slow" advTm="11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2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+mn-lt"/>
              </a:rPr>
              <a:t>Parameterizing Causal Models</a:t>
            </a:r>
            <a:endParaRPr lang="en-US" sz="115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B2DA92-E645-4120-BA3B-4AAA000C4EB3}"/>
                  </a:ext>
                </a:extLst>
              </p:cNvPr>
              <p:cNvSpPr txBox="1"/>
              <p:nvPr/>
            </p:nvSpPr>
            <p:spPr>
              <a:xfrm>
                <a:off x="1583792" y="1654000"/>
                <a:ext cx="101861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Obtain an implicit generative model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B2DA92-E645-4120-BA3B-4AAA000C4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792" y="1654000"/>
                <a:ext cx="10186132" cy="830997"/>
              </a:xfrm>
              <a:prstGeom prst="rect">
                <a:avLst/>
              </a:prstGeom>
              <a:blipFill>
                <a:blip r:embed="rId6"/>
                <a:stretch>
                  <a:fillRect l="-838" t="-5839" b="-8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6010-B991-4E6F-8C08-C32ABB21A992}"/>
                  </a:ext>
                </a:extLst>
              </p:cNvPr>
              <p:cNvSpPr txBox="1"/>
              <p:nvPr/>
            </p:nvSpPr>
            <p:spPr>
              <a:xfrm>
                <a:off x="1581186" y="3070967"/>
                <a:ext cx="10063946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Definition 3</a:t>
                </a:r>
                <a:r>
                  <a:rPr lang="en-US" sz="2400" b="1" i="1" dirty="0"/>
                  <a:t>.  </a:t>
                </a:r>
                <a:r>
                  <a:rPr lang="en-US" sz="2400" i="1" dirty="0"/>
                  <a:t>For a causal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i="1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, its parameterized version is given by  </a:t>
                </a:r>
              </a:p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b="1" i="1" dirty="0"/>
                  <a:t>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i="1" dirty="0"/>
                  <a:t>where generators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contain parameters that are to be learned from data.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16010-B991-4E6F-8C08-C32ABB21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86" y="3070967"/>
                <a:ext cx="10063946" cy="1723549"/>
              </a:xfrm>
              <a:prstGeom prst="rect">
                <a:avLst/>
              </a:prstGeom>
              <a:blipFill>
                <a:blip r:embed="rId7"/>
                <a:stretch>
                  <a:fillRect l="-909" t="-2827" b="-7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A520512-23C8-46B0-958C-4D3BF0C81D8C}"/>
              </a:ext>
            </a:extLst>
          </p:cNvPr>
          <p:cNvSpPr/>
          <p:nvPr/>
        </p:nvSpPr>
        <p:spPr>
          <a:xfrm>
            <a:off x="6932428" y="2062716"/>
            <a:ext cx="1020725" cy="42228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F1D608-E4C9-4CEF-9934-246E2EFE0D47}"/>
              </a:ext>
            </a:extLst>
          </p:cNvPr>
          <p:cNvCxnSpPr/>
          <p:nvPr/>
        </p:nvCxnSpPr>
        <p:spPr>
          <a:xfrm flipV="1">
            <a:off x="8282763" y="2158409"/>
            <a:ext cx="882502" cy="116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6C459-3D04-4415-B6C9-66EFB9034446}"/>
                  </a:ext>
                </a:extLst>
              </p:cNvPr>
              <p:cNvSpPr txBox="1"/>
              <p:nvPr/>
            </p:nvSpPr>
            <p:spPr>
              <a:xfrm>
                <a:off x="9377463" y="1993198"/>
                <a:ext cx="322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6C459-3D04-4415-B6C9-66EFB9034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463" y="1993198"/>
                <a:ext cx="322717" cy="276999"/>
              </a:xfrm>
              <a:prstGeom prst="rect">
                <a:avLst/>
              </a:prstGeom>
              <a:blipFill>
                <a:blip r:embed="rId8"/>
                <a:stretch>
                  <a:fillRect l="-15094" r="-754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F8471E-8EA4-47C7-B482-FFF6D3B798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5992" y="6211889"/>
            <a:ext cx="722425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99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"/>
    </mc:Choice>
    <mc:Fallback xmlns="">
      <p:transition spd="slow" advTm="11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2" grpId="0"/>
      <p:bldP spid="6" grpId="0"/>
      <p:bldP spid="3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+mn-lt"/>
              </a:rPr>
              <a:t>Encoding Independence Assumptions</a:t>
            </a:r>
            <a:endParaRPr lang="en-US" sz="115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B2DA92-E645-4120-BA3B-4AAA000C4EB3}"/>
                  </a:ext>
                </a:extLst>
              </p:cNvPr>
              <p:cNvSpPr txBox="1"/>
              <p:nvPr/>
            </p:nvSpPr>
            <p:spPr>
              <a:xfrm>
                <a:off x="1520093" y="1361141"/>
                <a:ext cx="10143823" cy="4048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is a representative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it should inherit the independence relationship between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and other exogenous variables.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baseline="-25000" dirty="0"/>
                  <a:t>1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baseline="-25000" dirty="0"/>
                  <a:t>2</a:t>
                </a:r>
                <a:r>
                  <a:rPr lang="en-US" sz="2400" dirty="0"/>
                  <a:t> should be (in)dependent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 are known to be (in)dependent.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same random noise for generators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are dependent.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Any causal graph can be decomposed into a number of disjoint components, called </a:t>
                </a:r>
                <a:r>
                  <a:rPr lang="en-US" sz="2400" b="1" i="1" dirty="0"/>
                  <a:t>c-components</a:t>
                </a:r>
                <a:r>
                  <a:rPr lang="en-US" sz="2400" dirty="0"/>
                  <a:t>, such that any pair of exogenous variables are correlated if they belong to the same component and independent if they belong to different components.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B2DA92-E645-4120-BA3B-4AAA000C4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3" y="1361141"/>
                <a:ext cx="10143823" cy="4048224"/>
              </a:xfrm>
              <a:prstGeom prst="rect">
                <a:avLst/>
              </a:prstGeom>
              <a:blipFill>
                <a:blip r:embed="rId6"/>
                <a:stretch>
                  <a:fillRect l="-781" t="-1205" r="-1382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7A8FEE0-93B9-4380-AEAE-8C6B8D66ABDD}"/>
              </a:ext>
            </a:extLst>
          </p:cNvPr>
          <p:cNvGrpSpPr/>
          <p:nvPr/>
        </p:nvGrpSpPr>
        <p:grpSpPr>
          <a:xfrm>
            <a:off x="4532846" y="4903670"/>
            <a:ext cx="4118316" cy="1803231"/>
            <a:chOff x="3891516" y="4918245"/>
            <a:chExt cx="4118316" cy="180323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773B4C8-DDC6-4FE4-9710-A9C51322F0CF}"/>
                </a:ext>
              </a:extLst>
            </p:cNvPr>
            <p:cNvSpPr/>
            <p:nvPr/>
          </p:nvSpPr>
          <p:spPr>
            <a:xfrm>
              <a:off x="5658677" y="5008294"/>
              <a:ext cx="2351155" cy="171318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B94144-2B12-44BB-A022-587F20FF1FAD}"/>
                </a:ext>
              </a:extLst>
            </p:cNvPr>
            <p:cNvSpPr/>
            <p:nvPr/>
          </p:nvSpPr>
          <p:spPr>
            <a:xfrm>
              <a:off x="3891516" y="5571460"/>
              <a:ext cx="1562986" cy="1150016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48951F-7178-4E3B-B4AB-0FB262727B63}"/>
                </a:ext>
              </a:extLst>
            </p:cNvPr>
            <p:cNvSpPr/>
            <p:nvPr/>
          </p:nvSpPr>
          <p:spPr>
            <a:xfrm>
              <a:off x="5781445" y="6156251"/>
              <a:ext cx="419642" cy="451592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629F2E-4180-43ED-A592-F419D0A12DBB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6201087" y="6376265"/>
              <a:ext cx="1267688" cy="5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477333-7AAB-41A4-8004-221E53394828}"/>
                </a:ext>
              </a:extLst>
            </p:cNvPr>
            <p:cNvSpPr/>
            <p:nvPr/>
          </p:nvSpPr>
          <p:spPr>
            <a:xfrm>
              <a:off x="7468775" y="6150469"/>
              <a:ext cx="419642" cy="45159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</a:t>
              </a:r>
              <a:endParaRPr lang="en-US" sz="2000" baseline="-25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9811562-BBFE-4D07-9E95-464F216249F7}"/>
                </a:ext>
              </a:extLst>
            </p:cNvPr>
            <p:cNvCxnSpPr>
              <a:cxnSpLocks/>
              <a:stCxn id="12" idx="5"/>
              <a:endCxn id="9" idx="1"/>
            </p:cNvCxnSpPr>
            <p:nvPr/>
          </p:nvCxnSpPr>
          <p:spPr>
            <a:xfrm>
              <a:off x="6983297" y="5764639"/>
              <a:ext cx="546933" cy="45196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74BD2A9-9B4B-4272-B2D2-44D1D0F8DBB3}"/>
                </a:ext>
              </a:extLst>
            </p:cNvPr>
            <p:cNvCxnSpPr>
              <a:cxnSpLocks/>
              <a:stCxn id="12" idx="3"/>
              <a:endCxn id="7" idx="7"/>
            </p:cNvCxnSpPr>
            <p:nvPr/>
          </p:nvCxnSpPr>
          <p:spPr>
            <a:xfrm flipH="1">
              <a:off x="6139632" y="5764639"/>
              <a:ext cx="546933" cy="45774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62AE02-ADFE-41E3-AD82-BAE31B6FA09C}"/>
                </a:ext>
              </a:extLst>
            </p:cNvPr>
            <p:cNvSpPr/>
            <p:nvPr/>
          </p:nvSpPr>
          <p:spPr>
            <a:xfrm>
              <a:off x="6625110" y="5379181"/>
              <a:ext cx="419642" cy="451592"/>
            </a:xfrm>
            <a:prstGeom prst="ellips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066D44-E5F7-47EB-A7A7-8E78070CF69E}"/>
                </a:ext>
              </a:extLst>
            </p:cNvPr>
            <p:cNvSpPr/>
            <p:nvPr/>
          </p:nvSpPr>
          <p:spPr>
            <a:xfrm>
              <a:off x="4576132" y="6159831"/>
              <a:ext cx="419642" cy="451592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7CB6C49-4CB5-4D86-BAE0-E6311BEC26AB}"/>
                </a:ext>
              </a:extLst>
            </p:cNvPr>
            <p:cNvCxnSpPr>
              <a:cxnSpLocks/>
              <a:stCxn id="13" idx="6"/>
              <a:endCxn id="7" idx="2"/>
            </p:cNvCxnSpPr>
            <p:nvPr/>
          </p:nvCxnSpPr>
          <p:spPr>
            <a:xfrm flipV="1">
              <a:off x="4995774" y="6382047"/>
              <a:ext cx="785671" cy="35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5E3FE5-8C6A-4A4A-A10B-E00F2E23E49D}"/>
                </a:ext>
              </a:extLst>
            </p:cNvPr>
            <p:cNvSpPr txBox="1"/>
            <p:nvPr/>
          </p:nvSpPr>
          <p:spPr>
            <a:xfrm>
              <a:off x="3891516" y="5564584"/>
              <a:ext cx="1569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c-component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8451B-A489-46E3-81EC-B75D37AC1547}"/>
                </a:ext>
              </a:extLst>
            </p:cNvPr>
            <p:cNvSpPr txBox="1"/>
            <p:nvPr/>
          </p:nvSpPr>
          <p:spPr>
            <a:xfrm>
              <a:off x="6049263" y="4918245"/>
              <a:ext cx="1569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c-component</a:t>
              </a:r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E703814-0DCF-4A04-BA35-5FB9F1845A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2739" y="6141676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94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"/>
    </mc:Choice>
    <mc:Fallback xmlns="">
      <p:transition spd="slow" advTm="11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3CFDEF-B897-4AB6-A4AD-E5FE6B27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+mn-lt"/>
              </a:rPr>
              <a:t>Bounding ACEs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49F562D-93E4-48F7-977D-A90DE052C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NimbusRomNo9L-Regu"/>
                  </a:rPr>
                  <a:t>The ACE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2800" dirty="0"/>
                  <a:t>on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2800" dirty="0"/>
                  <a:t>is given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any intervention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</a:t>
                </a:r>
                <a:r>
                  <a:rPr lang="en-US" sz="2800" dirty="0"/>
                  <a:t>we directly perform it to modify the parameterized causal model as:</a:t>
                </a:r>
              </a:p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;∀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pa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2800" dirty="0"/>
                  <a:t>We estimate the value of an ACE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by sampling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from the intervened parameterized causal model.</a:t>
                </a:r>
              </a:p>
              <a:p>
                <a:pPr lvl="1"/>
                <a:r>
                  <a:rPr lang="en-US" sz="2400" dirty="0"/>
                  <a:t>Denoted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𝐴𝐶𝐸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lower bound of ACE by minimizing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𝐴𝐶𝐸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49F562D-93E4-48F7-977D-A90DE052C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64" t="-238" r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CA872-AB47-4A31-B1C4-201E14E5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A7D7C-234D-458C-8580-336304175622}"/>
              </a:ext>
            </a:extLst>
          </p:cNvPr>
          <p:cNvSpPr/>
          <p:nvPr/>
        </p:nvSpPr>
        <p:spPr>
          <a:xfrm>
            <a:off x="3795823" y="2838893"/>
            <a:ext cx="1137684" cy="5103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6316FE-180E-4CDB-9E2C-18D09FB57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8830" y="6211889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Bounding ACEs</a:t>
            </a:r>
            <a:endParaRPr lang="en-US" sz="115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5C5125-1475-4264-AF8C-30FC5FFFEBB9}"/>
                  </a:ext>
                </a:extLst>
              </p:cNvPr>
              <p:cNvSpPr txBox="1"/>
              <p:nvPr/>
            </p:nvSpPr>
            <p:spPr>
              <a:xfrm>
                <a:off x="1520093" y="4214417"/>
                <a:ext cx="10552603" cy="908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objective function is given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where</a:t>
                </a: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l-PL" sz="24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l-PL" sz="24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sz="2400" i="1" dirty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pl-PL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l-PL" sz="24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1" i="1" baseline="-25000" dirty="0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pl-PL" sz="2400" i="0" baseline="-14000" dirty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baseline="-2500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pl-PL" sz="2400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2400" b="1" i="1" dirty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)]+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l-PL" sz="2400" b="1" i="1" baseline="-25000" dirty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pl-PL" sz="2400" i="1" baseline="-14000" dirty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baseline="-25000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baseline="-2500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pl-PL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pl-PL" sz="2400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2400" b="1" i="1" dirty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pl-PL" sz="2400" i="1" dirty="0">
                          <a:latin typeface="Cambria Math" panose="02040503050406030204" pitchFamily="18" charset="0"/>
                        </a:rPr>
                        <m:t>)))] </m:t>
                      </m:r>
                    </m:oMath>
                  </m:oMathPara>
                </a14:m>
                <a:br>
                  <a:rPr lang="pl-PL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5C5125-1475-4264-AF8C-30FC5FFFE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93" y="4214417"/>
                <a:ext cx="10552603" cy="908005"/>
              </a:xfrm>
              <a:prstGeom prst="rect">
                <a:avLst/>
              </a:prstGeom>
              <a:blipFill>
                <a:blip r:embed="rId6"/>
                <a:stretch>
                  <a:fillRect l="-751" t="-5369" b="-8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81F6F4-E734-4161-931C-636D1596B8A1}"/>
                  </a:ext>
                </a:extLst>
              </p:cNvPr>
              <p:cNvSpPr txBox="1"/>
              <p:nvPr/>
            </p:nvSpPr>
            <p:spPr>
              <a:xfrm>
                <a:off x="1400556" y="1318462"/>
                <a:ext cx="10196986" cy="1646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We want the causal models searched in learning process to be confined to those agree with a given observational distribution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generative adversarial learning framework is adopted to ensure that generated distribution is close to the observational distribution.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81F6F4-E734-4161-931C-636D1596B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56" y="1318462"/>
                <a:ext cx="10196986" cy="1646605"/>
              </a:xfrm>
              <a:prstGeom prst="rect">
                <a:avLst/>
              </a:prstGeom>
              <a:blipFill>
                <a:blip r:embed="rId7"/>
                <a:stretch>
                  <a:fillRect l="-837" t="-2963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CFD2173-AFAA-4E4F-B6F1-EC338F1E5A12}"/>
              </a:ext>
            </a:extLst>
          </p:cNvPr>
          <p:cNvSpPr txBox="1"/>
          <p:nvPr/>
        </p:nvSpPr>
        <p:spPr>
          <a:xfrm>
            <a:off x="1400556" y="3057497"/>
            <a:ext cx="10196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A discriminator is trained to minimize the discrepancy between the generated distribution and the observational distribution.</a:t>
            </a:r>
            <a:endParaRPr lang="en-US" sz="24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340463-BF3D-4FFD-9A41-918B4CA3BD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8830" y="621188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933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"/>
    </mc:Choice>
    <mc:Fallback xmlns="">
      <p:transition spd="slow" advTm="11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11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Bounding ACEs</a:t>
            </a:r>
            <a:endParaRPr lang="en-US" sz="115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81F6F4-E734-4161-931C-636D1596B8A1}"/>
                  </a:ext>
                </a:extLst>
              </p:cNvPr>
              <p:cNvSpPr txBox="1"/>
              <p:nvPr/>
            </p:nvSpPr>
            <p:spPr>
              <a:xfrm>
                <a:off x="1636638" y="4472473"/>
                <a:ext cx="1019698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Problem 1. </a:t>
                </a:r>
                <a:r>
                  <a:rPr lang="en-US" sz="2400" i="1" dirty="0"/>
                  <a:t>Given a causal graph and the data, the lower bound (similarly for the upper bound) of the ACE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i="1" dirty="0"/>
                  <a:t> 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i="1" dirty="0"/>
                  <a:t> is computed by solving the optimization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81F6F4-E734-4161-931C-636D1596B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38" y="4472473"/>
                <a:ext cx="10196986" cy="830997"/>
              </a:xfrm>
              <a:prstGeom prst="rect">
                <a:avLst/>
              </a:prstGeom>
              <a:blipFill>
                <a:blip r:embed="rId6"/>
                <a:stretch>
                  <a:fillRect l="-897" t="-5882" r="-77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1EEBFF-B41B-478A-B73A-D0D3D49E89F8}"/>
                  </a:ext>
                </a:extLst>
              </p:cNvPr>
              <p:cNvSpPr txBox="1"/>
              <p:nvPr/>
            </p:nvSpPr>
            <p:spPr>
              <a:xfrm>
                <a:off x="3280403" y="5471423"/>
                <a:ext cx="6909456" cy="575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𝐴𝐶𝐸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1EEBFF-B41B-478A-B73A-D0D3D49E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03" y="5471423"/>
                <a:ext cx="6909456" cy="575863"/>
              </a:xfrm>
              <a:prstGeom prst="rect">
                <a:avLst/>
              </a:prstGeom>
              <a:blipFill>
                <a:blip r:embed="rId7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CF30D5-9937-4404-B6CC-C76028CF2379}"/>
                  </a:ext>
                </a:extLst>
              </p:cNvPr>
              <p:cNvSpPr txBox="1"/>
              <p:nvPr/>
            </p:nvSpPr>
            <p:spPr>
              <a:xfrm>
                <a:off x="1380167" y="1386577"/>
                <a:ext cx="10709928" cy="2462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Combining two partial objectives, to obtain the lower bound (similarly for the upper bound), we would like to learn generators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that minimize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𝐴𝐶𝐸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dirty="0"/>
                  <a:t> subject to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is the theoretical minimal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.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is a threshold which specifies how close we want the generated distribution to the observational distribution.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CF30D5-9937-4404-B6CC-C76028CF2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167" y="1386577"/>
                <a:ext cx="10709928" cy="2462213"/>
              </a:xfrm>
              <a:prstGeom prst="rect">
                <a:avLst/>
              </a:prstGeom>
              <a:blipFill>
                <a:blip r:embed="rId8"/>
                <a:stretch>
                  <a:fillRect l="-740" t="-1980" r="-114"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537BFA-0D86-4D3B-809F-F586BDD010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495" y="611187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711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"/>
    </mc:Choice>
    <mc:Fallback xmlns="">
      <p:transition spd="slow" advTm="11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/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altLang="zh-CN" i="0" dirty="0">
                <a:effectLst/>
              </a:rPr>
              <a:t>Example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8E68D20-6305-4670-BF46-AC4709984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44" y="4609034"/>
            <a:ext cx="5553111" cy="1040882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ABFC364E-993B-4E19-AC55-A752287A3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55" y="1894709"/>
            <a:ext cx="5328725" cy="408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234A28-0BB2-4010-9A69-6F96A5DE0A15}"/>
              </a:ext>
            </a:extLst>
          </p:cNvPr>
          <p:cNvSpPr txBox="1"/>
          <p:nvPr/>
        </p:nvSpPr>
        <p:spPr>
          <a:xfrm>
            <a:off x="1361480" y="1315106"/>
            <a:ext cx="4956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Causal graph and equations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E8BF6-A1E2-48EF-8807-D4A3CD6817EB}"/>
              </a:ext>
            </a:extLst>
          </p:cNvPr>
          <p:cNvSpPr txBox="1"/>
          <p:nvPr/>
        </p:nvSpPr>
        <p:spPr>
          <a:xfrm>
            <a:off x="6676858" y="1315106"/>
            <a:ext cx="5156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Architecture of neural networks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7C5F0B-E86C-419B-A059-BB7DF966388A}"/>
              </a:ext>
            </a:extLst>
          </p:cNvPr>
          <p:cNvGrpSpPr/>
          <p:nvPr/>
        </p:nvGrpSpPr>
        <p:grpSpPr>
          <a:xfrm>
            <a:off x="1780775" y="2350256"/>
            <a:ext cx="4118316" cy="1803231"/>
            <a:chOff x="1780775" y="2350256"/>
            <a:chExt cx="4118316" cy="180323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CA24C7-FAFB-433B-930A-D6D45D6DCD21}"/>
                </a:ext>
              </a:extLst>
            </p:cNvPr>
            <p:cNvSpPr/>
            <p:nvPr/>
          </p:nvSpPr>
          <p:spPr>
            <a:xfrm>
              <a:off x="3547936" y="2440305"/>
              <a:ext cx="2351155" cy="171318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23A808-24A0-4C2B-85B4-4D9868BA53CA}"/>
                </a:ext>
              </a:extLst>
            </p:cNvPr>
            <p:cNvSpPr/>
            <p:nvPr/>
          </p:nvSpPr>
          <p:spPr>
            <a:xfrm>
              <a:off x="1780775" y="3003471"/>
              <a:ext cx="1562986" cy="1150016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3EC02F-A413-4C44-BE78-D155532D6AD6}"/>
                </a:ext>
              </a:extLst>
            </p:cNvPr>
            <p:cNvSpPr/>
            <p:nvPr/>
          </p:nvSpPr>
          <p:spPr>
            <a:xfrm>
              <a:off x="3670704" y="3588262"/>
              <a:ext cx="419642" cy="451592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605AC02-AD0C-44E1-81AD-80AD811E4CA9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4090346" y="3808276"/>
              <a:ext cx="1267688" cy="5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1CE890-6E61-499F-8D97-92CEE93F3399}"/>
                </a:ext>
              </a:extLst>
            </p:cNvPr>
            <p:cNvSpPr/>
            <p:nvPr/>
          </p:nvSpPr>
          <p:spPr>
            <a:xfrm>
              <a:off x="5358034" y="3582480"/>
              <a:ext cx="419642" cy="45159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</a:t>
              </a:r>
              <a:endParaRPr lang="en-US" sz="2000" baseline="-250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E31F60A-D0E6-46D7-80FE-D850FBF55BC5}"/>
                </a:ext>
              </a:extLst>
            </p:cNvPr>
            <p:cNvCxnSpPr>
              <a:cxnSpLocks/>
              <a:stCxn id="28" idx="5"/>
              <a:endCxn id="25" idx="1"/>
            </p:cNvCxnSpPr>
            <p:nvPr/>
          </p:nvCxnSpPr>
          <p:spPr>
            <a:xfrm>
              <a:off x="4872556" y="3196650"/>
              <a:ext cx="546933" cy="45196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58C0F3-6D36-4A73-9411-4C1F12609F4A}"/>
                </a:ext>
              </a:extLst>
            </p:cNvPr>
            <p:cNvCxnSpPr>
              <a:cxnSpLocks/>
              <a:stCxn id="28" idx="3"/>
              <a:endCxn id="23" idx="7"/>
            </p:cNvCxnSpPr>
            <p:nvPr/>
          </p:nvCxnSpPr>
          <p:spPr>
            <a:xfrm flipH="1">
              <a:off x="4028891" y="3196650"/>
              <a:ext cx="546933" cy="45774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F76ED96-BAF5-4C9B-B97D-D9131C80F104}"/>
                </a:ext>
              </a:extLst>
            </p:cNvPr>
            <p:cNvSpPr/>
            <p:nvPr/>
          </p:nvSpPr>
          <p:spPr>
            <a:xfrm>
              <a:off x="4514369" y="2811192"/>
              <a:ext cx="419642" cy="451592"/>
            </a:xfrm>
            <a:prstGeom prst="ellips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4DDD61-49F3-4369-A2D8-C4DED1208284}"/>
                </a:ext>
              </a:extLst>
            </p:cNvPr>
            <p:cNvSpPr/>
            <p:nvPr/>
          </p:nvSpPr>
          <p:spPr>
            <a:xfrm>
              <a:off x="2465391" y="3591842"/>
              <a:ext cx="419642" cy="451592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D758A6A-432E-439C-8237-3E14F580FD57}"/>
                </a:ext>
              </a:extLst>
            </p:cNvPr>
            <p:cNvCxnSpPr>
              <a:cxnSpLocks/>
              <a:stCxn id="29" idx="6"/>
              <a:endCxn id="23" idx="2"/>
            </p:cNvCxnSpPr>
            <p:nvPr/>
          </p:nvCxnSpPr>
          <p:spPr>
            <a:xfrm flipV="1">
              <a:off x="2885033" y="3814058"/>
              <a:ext cx="785671" cy="35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BE7C2C-7CB3-4846-B307-F98FE6128968}"/>
                </a:ext>
              </a:extLst>
            </p:cNvPr>
            <p:cNvSpPr txBox="1"/>
            <p:nvPr/>
          </p:nvSpPr>
          <p:spPr>
            <a:xfrm>
              <a:off x="1780775" y="2996595"/>
              <a:ext cx="1569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c-component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24F999-7928-4D66-B650-B1AAE83D9381}"/>
                </a:ext>
              </a:extLst>
            </p:cNvPr>
            <p:cNvSpPr txBox="1"/>
            <p:nvPr/>
          </p:nvSpPr>
          <p:spPr>
            <a:xfrm>
              <a:off x="3938522" y="2350256"/>
              <a:ext cx="1569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c-component</a:t>
              </a:r>
            </a:p>
          </p:txBody>
        </p:sp>
      </p:grp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B4F543-4045-42F0-B7B9-0972200FBC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28824" y="611187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31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"/>
    </mc:Choice>
    <mc:Fallback xmlns="">
      <p:transition spd="slow" advTm="11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</a:rPr>
              <a:t>Linear Causal Models: A Special Case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E023F8-40BC-4F89-BF12-51EA5570AE15}"/>
                  </a:ext>
                </a:extLst>
              </p:cNvPr>
              <p:cNvSpPr txBox="1"/>
              <p:nvPr/>
            </p:nvSpPr>
            <p:spPr>
              <a:xfrm>
                <a:off x="1760495" y="4066573"/>
                <a:ext cx="9577539" cy="1419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+mj-lt"/>
                  </a:rPr>
                  <a:t>Proposition 1: </a:t>
                </a:r>
                <a:r>
                  <a:rPr lang="en-US" sz="2400" i="1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i="1" dirty="0">
                    <a:latin typeface="+mj-lt"/>
                  </a:rPr>
                  <a:t> be an instrumental variable for ACE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i="1" dirty="0">
                    <a:latin typeface="+mj-lt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i="1" dirty="0">
                    <a:latin typeface="+mj-lt"/>
                  </a:rPr>
                  <a:t>, then both bounds will converge to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+mj-lt"/>
                  </a:rPr>
                  <a:t> if the generated distribution converges to the observational distribution.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E023F8-40BC-4F89-BF12-51EA5570A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495" y="4066573"/>
                <a:ext cx="9577539" cy="1419363"/>
              </a:xfrm>
              <a:prstGeom prst="rect">
                <a:avLst/>
              </a:prstGeom>
              <a:blipFill>
                <a:blip r:embed="rId6"/>
                <a:stretch>
                  <a:fillRect l="-1018" t="-3433" r="-1337"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2B4905-2A20-4ED2-85C0-A7EF146686F1}"/>
                  </a:ext>
                </a:extLst>
              </p:cNvPr>
              <p:cNvSpPr txBox="1"/>
              <p:nvPr/>
            </p:nvSpPr>
            <p:spPr>
              <a:xfrm>
                <a:off x="1366495" y="1472609"/>
                <a:ext cx="10599459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causal model assume that all structural equations in the model are linear.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each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we define the response function as the inner product between a parameter vector and the input, i.e.,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·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pa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US" sz="2400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2B4905-2A20-4ED2-85C0-A7EF1466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95" y="1472609"/>
                <a:ext cx="10599459" cy="1723549"/>
              </a:xfrm>
              <a:prstGeom prst="rect">
                <a:avLst/>
              </a:prstGeom>
              <a:blipFill>
                <a:blip r:embed="rId7"/>
                <a:stretch>
                  <a:fillRect l="-748" t="-2837" b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D49B1E-91E2-45C4-91CC-45A044CF0A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28824" y="614189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50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"/>
    </mc:Choice>
    <mc:Fallback xmlns="">
      <p:transition spd="slow" advTm="11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B3B9-BBE5-44DD-A09B-2C99AEF8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69098-07F4-432F-8594-0DFB59368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433214"/>
            <a:ext cx="10313530" cy="5105699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>
                <a:solidFill>
                  <a:srgbClr val="000000"/>
                </a:solidFill>
              </a:rPr>
              <a:t>Experiments are conducted on synthetic and real-world data.</a:t>
            </a:r>
          </a:p>
          <a:p>
            <a:endParaRPr lang="en-US" altLang="zh-CN" sz="3000" b="1" dirty="0"/>
          </a:p>
          <a:p>
            <a:r>
              <a:rPr lang="en-US" altLang="zh-CN" sz="3000" b="1" dirty="0"/>
              <a:t>Baselines</a:t>
            </a:r>
            <a:r>
              <a:rPr lang="en-US" sz="3000" dirty="0"/>
              <a:t>:</a:t>
            </a:r>
          </a:p>
          <a:p>
            <a:pPr lvl="1"/>
            <a:r>
              <a:rPr lang="en-US" altLang="zh-CN" sz="2600" b="1" dirty="0"/>
              <a:t>Linear/logistic regression</a:t>
            </a:r>
            <a:r>
              <a:rPr lang="en-US" sz="2600" dirty="0"/>
              <a:t>:  We build a linear/logistic regression on the outcome using all observed variables, and then compute the ACE based on the coefficient of the treatment variable. </a:t>
            </a:r>
          </a:p>
          <a:p>
            <a:pPr lvl="1"/>
            <a:endParaRPr lang="en-US" sz="2600" dirty="0"/>
          </a:p>
          <a:p>
            <a:pPr lvl="1"/>
            <a:r>
              <a:rPr lang="en-US" sz="2600" b="1" dirty="0"/>
              <a:t>Instrumental variable </a:t>
            </a:r>
            <a:r>
              <a:rPr lang="en-US" sz="2600" dirty="0"/>
              <a:t>estimation: We implement this method following the classic instrumental variable formula.</a:t>
            </a:r>
          </a:p>
          <a:p>
            <a:pPr lvl="1"/>
            <a:endParaRPr lang="en-US" sz="2600" dirty="0"/>
          </a:p>
          <a:p>
            <a:pPr lvl="1"/>
            <a:r>
              <a:rPr lang="en-US" sz="2600" b="1" dirty="0"/>
              <a:t>Propensity score </a:t>
            </a:r>
            <a:r>
              <a:rPr lang="en-US" sz="2600" dirty="0"/>
              <a:t>adjusted regression: We adopt the propensity score adjusted regression and follow other method to handle continuous variables</a:t>
            </a:r>
            <a:r>
              <a:rPr lang="en-US" sz="3000" dirty="0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BA548-7842-40CC-B82E-11284010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427AED-EEB1-4F6D-8E1B-3A40AA1BD9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4618" y="611187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76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3"/>
    </mc:Choice>
    <mc:Fallback xmlns="">
      <p:transition spd="slow" advTm="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8ADE-E649-4DD3-BA85-25EA19D0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46CB6-89CF-4BE1-B899-160EEC11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04D82E-E995-41CF-9E7C-137A86A8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9948006" cy="4902498"/>
          </a:xfrm>
        </p:spPr>
        <p:txBody>
          <a:bodyPr>
            <a:normAutofit/>
          </a:bodyPr>
          <a:lstStyle/>
          <a:p>
            <a:r>
              <a:rPr lang="en-US" altLang="zh-CN" b="1" dirty="0"/>
              <a:t>Synthetic Data</a:t>
            </a:r>
            <a:r>
              <a:rPr lang="en-US" sz="3000" dirty="0"/>
              <a:t>:</a:t>
            </a:r>
            <a:br>
              <a:rPr lang="en-US" sz="2600" dirty="0"/>
            </a:br>
            <a:endParaRPr lang="en-US" dirty="0"/>
          </a:p>
          <a:p>
            <a:pPr lvl="1"/>
            <a:endParaRPr lang="en-US" dirty="0"/>
          </a:p>
          <a:p>
            <a:pPr marL="609585" lvl="1" indent="0">
              <a:buNone/>
            </a:pPr>
            <a:endParaRPr lang="en-US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C9CB4A2-3054-4B55-97C0-7F16D19C4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200" y="1967806"/>
            <a:ext cx="6817422" cy="2526254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804AC8A6-21AA-41F5-9E0D-5F29FD6E0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45" y="5103494"/>
            <a:ext cx="7432231" cy="1494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6B94F-DA19-45C4-9854-5E5D5FE9880C}"/>
              </a:ext>
            </a:extLst>
          </p:cNvPr>
          <p:cNvSpPr txBox="1"/>
          <p:nvPr/>
        </p:nvSpPr>
        <p:spPr>
          <a:xfrm>
            <a:off x="1520093" y="45802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+mj-lt"/>
              </a:rPr>
              <a:t>  Structural Equations</a:t>
            </a:r>
            <a:r>
              <a:rPr lang="en-US" sz="2800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EE574E-B511-4595-8356-91BBB9C57D58}"/>
                  </a:ext>
                </a:extLst>
              </p:cNvPr>
              <p:cNvSpPr txBox="1"/>
              <p:nvPr/>
            </p:nvSpPr>
            <p:spPr>
              <a:xfrm>
                <a:off x="6326372" y="1512260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EE574E-B511-4595-8356-91BBB9C5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72" y="1512260"/>
                <a:ext cx="1499128" cy="369332"/>
              </a:xfrm>
              <a:prstGeom prst="rect">
                <a:avLst/>
              </a:prstGeom>
              <a:blipFill>
                <a:blip r:embed="rId8"/>
                <a:stretch>
                  <a:fillRect l="-365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1AEA93-CB23-43E8-BF30-B4FB638DED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64324" y="605155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489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6"/>
    </mc:Choice>
    <mc:Fallback xmlns="">
      <p:transition spd="slow" advTm="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A075-24E2-47CD-87DB-16BA67AA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Causal Inference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3677B-BD07-4BB4-8470-B747F04E201D}"/>
              </a:ext>
            </a:extLst>
          </p:cNvPr>
          <p:cNvSpPr txBox="1"/>
          <p:nvPr/>
        </p:nvSpPr>
        <p:spPr>
          <a:xfrm>
            <a:off x="2079897" y="4504443"/>
            <a:ext cx="95698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Inferring causal effects from observational data is an important task in many fields.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7407E-0464-4301-B466-4C890C28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B4A5E7-59AA-402C-8A5C-F2AF65BD7A10}"/>
              </a:ext>
            </a:extLst>
          </p:cNvPr>
          <p:cNvGrpSpPr/>
          <p:nvPr/>
        </p:nvGrpSpPr>
        <p:grpSpPr>
          <a:xfrm>
            <a:off x="1923207" y="1238368"/>
            <a:ext cx="9206569" cy="2952038"/>
            <a:chOff x="1923207" y="1238368"/>
            <a:chExt cx="9206569" cy="2952038"/>
          </a:xfrm>
        </p:grpSpPr>
        <p:pic>
          <p:nvPicPr>
            <p:cNvPr id="1028" name="Picture 4" descr="Health Care Logo (436535) | Logos | Design Bundles in 2020 | Healthcare logo,  Logo design health, Medical logos inspiration">
              <a:extLst>
                <a:ext uri="{FF2B5EF4-FFF2-40B4-BE49-F238E27FC236}">
                  <a16:creationId xmlns:a16="http://schemas.microsoft.com/office/drawing/2014/main" id="{DD1C05C1-6C54-45B3-A0F1-5484F1BDE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533" y="1238368"/>
              <a:ext cx="4079718" cy="2786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conomy Logo - LogoDix">
              <a:extLst>
                <a:ext uri="{FF2B5EF4-FFF2-40B4-BE49-F238E27FC236}">
                  <a16:creationId xmlns:a16="http://schemas.microsoft.com/office/drawing/2014/main" id="{40D96BD2-7421-414E-8423-5A6F8BA0A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207" y="1673331"/>
              <a:ext cx="2594201" cy="191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epMind Relies on this Old Statistical Method to Build Fair Machine  Learning Models">
              <a:extLst>
                <a:ext uri="{FF2B5EF4-FFF2-40B4-BE49-F238E27FC236}">
                  <a16:creationId xmlns:a16="http://schemas.microsoft.com/office/drawing/2014/main" id="{E848C4E4-3C2E-4CD8-AC82-91B754023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251" y="1774361"/>
              <a:ext cx="267652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E417A0-5B01-4AAF-A523-876101A140EE}"/>
                </a:ext>
              </a:extLst>
            </p:cNvPr>
            <p:cNvSpPr txBox="1"/>
            <p:nvPr/>
          </p:nvSpPr>
          <p:spPr>
            <a:xfrm>
              <a:off x="2272771" y="3728741"/>
              <a:ext cx="15996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E</a:t>
              </a:r>
              <a:r>
                <a:rPr lang="en-US" sz="2400" b="1" i="0" dirty="0"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conomics</a:t>
              </a:r>
              <a:r>
                <a:rPr lang="en-US" sz="2400" dirty="0"/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FBE588-1BA2-4705-B247-F231ABDEE21B}"/>
                </a:ext>
              </a:extLst>
            </p:cNvPr>
            <p:cNvSpPr txBox="1"/>
            <p:nvPr/>
          </p:nvSpPr>
          <p:spPr>
            <a:xfrm>
              <a:off x="5498718" y="3728741"/>
              <a:ext cx="16429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Healthcare</a:t>
              </a:r>
              <a:r>
                <a:rPr lang="en-US" sz="24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747AC7-893D-4FF5-9867-B712474BE2E7}"/>
                </a:ext>
              </a:extLst>
            </p:cNvPr>
            <p:cNvSpPr txBox="1"/>
            <p:nvPr/>
          </p:nvSpPr>
          <p:spPr>
            <a:xfrm>
              <a:off x="8032859" y="3728741"/>
              <a:ext cx="3069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Fair Machine Learning</a:t>
              </a:r>
              <a:r>
                <a:rPr lang="en-US" sz="2400" dirty="0"/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3465DD-51EE-4200-9493-0F84BD8575AB}"/>
              </a:ext>
            </a:extLst>
          </p:cNvPr>
          <p:cNvSpPr txBox="1"/>
          <p:nvPr/>
        </p:nvSpPr>
        <p:spPr>
          <a:xfrm>
            <a:off x="2079896" y="5603661"/>
            <a:ext cx="9049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Pearl’s structural causal model is a decent and widely adopted framework for conducting causal inference.</a:t>
            </a:r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A4361F-5324-420B-A44A-35EE89665D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28824" y="612985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14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45"/>
    </mc:Choice>
    <mc:Fallback xmlns="">
      <p:transition advTm="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8ADE-E649-4DD3-BA85-25EA19D0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46CB6-89CF-4BE1-B899-160EEC11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04D82E-E995-41CF-9E7C-137A86A8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9948006" cy="4902498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Results of Synthetic Data</a:t>
            </a:r>
            <a:r>
              <a:rPr lang="en-US" sz="3000" dirty="0"/>
              <a:t>:</a:t>
            </a:r>
            <a:br>
              <a:rPr lang="en-US" sz="2600" dirty="0"/>
            </a:br>
            <a:endParaRPr lang="en-US" dirty="0"/>
          </a:p>
          <a:p>
            <a:pPr lvl="1"/>
            <a:endParaRPr lang="en-US" dirty="0"/>
          </a:p>
          <a:p>
            <a:pPr marL="609585" lvl="1" indent="0">
              <a:buNone/>
            </a:pPr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F5C53E2-36A2-4018-9F60-581D48806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77" y="2144183"/>
            <a:ext cx="6251943" cy="4394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152C24-B94A-4061-BF50-A42ADF4F060D}"/>
              </a:ext>
            </a:extLst>
          </p:cNvPr>
          <p:cNvSpPr txBox="1"/>
          <p:nvPr/>
        </p:nvSpPr>
        <p:spPr>
          <a:xfrm>
            <a:off x="7017045" y="2228742"/>
            <a:ext cx="51749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O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ur upper bound and lower bound cover the ground truth in all interventions.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Other baseline methods cannot produce accurate estimations and fall outside the bounds in most cases.</a:t>
            </a:r>
            <a:r>
              <a:rPr lang="en-US" sz="24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236DB-80D0-4338-A881-4E7BA2477823}"/>
              </a:ext>
            </a:extLst>
          </p:cNvPr>
          <p:cNvSpPr/>
          <p:nvPr/>
        </p:nvSpPr>
        <p:spPr>
          <a:xfrm>
            <a:off x="5645888" y="3429000"/>
            <a:ext cx="744279" cy="201487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CEA90E-E021-40B0-B591-1D9E43921B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8824" y="6154882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4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6"/>
    </mc:Choice>
    <mc:Fallback xmlns="">
      <p:transition spd="slow" advTm="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8ADE-E649-4DD3-BA85-25EA19D0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46CB6-89CF-4BE1-B899-160EEC11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04D82E-E995-41CF-9E7C-137A86A8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9948006" cy="4902498"/>
          </a:xfrm>
        </p:spPr>
        <p:txBody>
          <a:bodyPr>
            <a:normAutofit/>
          </a:bodyPr>
          <a:lstStyle/>
          <a:p>
            <a:r>
              <a:rPr lang="en-US" altLang="zh-CN" b="1" dirty="0"/>
              <a:t>Adult Data</a:t>
            </a:r>
            <a:r>
              <a:rPr lang="en-US" sz="3000" dirty="0"/>
              <a:t>:</a:t>
            </a:r>
            <a:br>
              <a:rPr lang="en-US" sz="2600" dirty="0"/>
            </a:br>
            <a:endParaRPr lang="en-US" dirty="0"/>
          </a:p>
          <a:p>
            <a:pPr lvl="1"/>
            <a:endParaRPr lang="en-US" dirty="0"/>
          </a:p>
          <a:p>
            <a:pPr marL="609585" lvl="1" indent="0">
              <a:buNone/>
            </a:pPr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C565ED-DB80-424B-A3BB-0E993615B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30" y="1788262"/>
            <a:ext cx="6458411" cy="3972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04BB8-0028-40E1-8494-0E7913B7C032}"/>
              </a:ext>
            </a:extLst>
          </p:cNvPr>
          <p:cNvSpPr txBox="1"/>
          <p:nvPr/>
        </p:nvSpPr>
        <p:spPr>
          <a:xfrm>
            <a:off x="2646502" y="6060560"/>
            <a:ext cx="7369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Tool: TETRAD for building the causal graph (using the classic PC algorithm)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AE227-9275-47F9-A2C2-C7B479040409}"/>
              </a:ext>
            </a:extLst>
          </p:cNvPr>
          <p:cNvSpPr txBox="1"/>
          <p:nvPr/>
        </p:nvSpPr>
        <p:spPr>
          <a:xfrm>
            <a:off x="7070651" y="1367963"/>
            <a:ext cx="280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ACE of </a:t>
            </a:r>
            <a:r>
              <a:rPr lang="en-US" i="1" dirty="0" err="1"/>
              <a:t>edu_level</a:t>
            </a:r>
            <a:r>
              <a:rPr lang="en-US" dirty="0"/>
              <a:t> on </a:t>
            </a:r>
            <a:r>
              <a:rPr lang="en-US" i="1" dirty="0"/>
              <a:t>income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0C5970-8639-42EF-A5F8-CC9015422C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8824" y="61341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199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6"/>
    </mc:Choice>
    <mc:Fallback xmlns="">
      <p:transition spd="slow" advTm="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8ADE-E649-4DD3-BA85-25EA19D0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46CB6-89CF-4BE1-B899-160EEC11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04D82E-E995-41CF-9E7C-137A86A83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4" y="1231602"/>
            <a:ext cx="9948006" cy="4902498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Results of Adult Data</a:t>
            </a:r>
            <a:r>
              <a:rPr lang="en-US" sz="3000" dirty="0"/>
              <a:t>:</a:t>
            </a:r>
            <a:br>
              <a:rPr lang="en-US" sz="2600" dirty="0"/>
            </a:br>
            <a:endParaRPr lang="en-US" dirty="0"/>
          </a:p>
          <a:p>
            <a:pPr lvl="1"/>
            <a:endParaRPr lang="en-US" dirty="0"/>
          </a:p>
          <a:p>
            <a:pPr marL="609585" lvl="1" indent="0">
              <a:buNone/>
            </a:pPr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A837C5B-D68B-471D-9D8A-62E20A712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89" y="1972398"/>
            <a:ext cx="5951456" cy="438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D9CC5A-956C-47DE-B88B-666EAA87A9FC}"/>
              </a:ext>
            </a:extLst>
          </p:cNvPr>
          <p:cNvSpPr txBox="1"/>
          <p:nvPr/>
        </p:nvSpPr>
        <p:spPr>
          <a:xfrm>
            <a:off x="6786673" y="2188696"/>
            <a:ext cx="54053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 ground truth falls in the range of the upper bound and lower bound in all interventions.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Other baseline methods including the logistic regression and propensity score cannot produce accurate estimations and fall outside the bounds in all cases.</a:t>
            </a:r>
            <a:endParaRPr lang="en-US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AE2DE1-D60D-4EAA-9A77-43B1173731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68100" y="61341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8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6"/>
    </mc:Choice>
    <mc:Fallback xmlns="">
      <p:transition spd="slow" advTm="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EED4-817F-4C55-B9E1-AE636EFE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D8F23-EA60-4D83-92EF-1E6CA270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93" y="1374478"/>
            <a:ext cx="10313531" cy="3816648"/>
          </a:xfrm>
        </p:spPr>
        <p:txBody>
          <a:bodyPr>
            <a:normAutofit/>
          </a:bodyPr>
          <a:lstStyle/>
          <a:p>
            <a:r>
              <a:rPr lang="en-US" dirty="0"/>
              <a:t>Proposed a bounding method for estimating average causal effects (ACEs) from observational data with hidden confounding.</a:t>
            </a:r>
          </a:p>
          <a:p>
            <a:r>
              <a:rPr lang="en-US" dirty="0"/>
              <a:t>Parameterized the causal model using implicit generative models and builds an adversarial network to formulate a constrained optimization problem for computing the bounds.</a:t>
            </a:r>
          </a:p>
          <a:p>
            <a:r>
              <a:rPr lang="en-US" dirty="0"/>
              <a:t>Showed that encoding the linear assumption can make the bounds converge to a fixed value.</a:t>
            </a:r>
          </a:p>
          <a:p>
            <a:r>
              <a:rPr lang="en-US" dirty="0"/>
              <a:t>Conducted experiments on both synthetic and real-world datasets.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C3492-33D4-4140-9181-1A823326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42934D-95E2-41E3-A96F-A59420C07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8824" y="61180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"/>
    </mc:Choice>
    <mc:Fallback xmlns="">
      <p:transition spd="slow" advTm="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0E3D2-0A96-4F92-8158-B607C361B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224" y="1352723"/>
            <a:ext cx="10979776" cy="1470025"/>
          </a:xfrm>
        </p:spPr>
        <p:txBody>
          <a:bodyPr/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 Generative Adversarial Framework for Bounding Confounded Causal Effects</a:t>
            </a:r>
            <a:r>
              <a:rPr lang="en-US" sz="4000" dirty="0">
                <a:cs typeface="Arial" panose="020B0604020202020204" pitchFamily="34" charset="0"/>
              </a:rPr>
              <a:t> </a:t>
            </a:r>
            <a:endParaRPr lang="en-US" sz="4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3022C-12F3-43DF-805B-884FA017DD66}"/>
              </a:ext>
            </a:extLst>
          </p:cNvPr>
          <p:cNvGrpSpPr/>
          <p:nvPr/>
        </p:nvGrpSpPr>
        <p:grpSpPr>
          <a:xfrm>
            <a:off x="8705700" y="3429000"/>
            <a:ext cx="1226618" cy="1945481"/>
            <a:chOff x="7150277" y="2650267"/>
            <a:chExt cx="1226618" cy="19454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0580C9-5534-49C8-81E1-1E0BAE4C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980" y="2650267"/>
              <a:ext cx="1095375" cy="15716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7AB694-0F49-4AE4-8B13-383329BA0179}"/>
                </a:ext>
              </a:extLst>
            </p:cNvPr>
            <p:cNvSpPr txBox="1"/>
            <p:nvPr/>
          </p:nvSpPr>
          <p:spPr>
            <a:xfrm>
              <a:off x="7150277" y="4226416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j-lt"/>
                  <a:cs typeface="MV Boli" panose="02000500030200090000" pitchFamily="2" charset="0"/>
                </a:rPr>
                <a:t>Xintao</a:t>
              </a:r>
              <a:r>
                <a:rPr lang="en-US" b="1" dirty="0">
                  <a:latin typeface="+mj-lt"/>
                </a:rPr>
                <a:t> </a:t>
              </a:r>
              <a:r>
                <a:rPr lang="en-US" b="1" dirty="0">
                  <a:latin typeface="+mj-lt"/>
                  <a:cs typeface="MV Boli" panose="02000500030200090000" pitchFamily="2" charset="0"/>
                </a:rPr>
                <a:t>Wu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21AD49-4079-4F2D-9A8B-0DD1BF0FBAF1}"/>
              </a:ext>
            </a:extLst>
          </p:cNvPr>
          <p:cNvGrpSpPr/>
          <p:nvPr/>
        </p:nvGrpSpPr>
        <p:grpSpPr>
          <a:xfrm>
            <a:off x="6886005" y="3429000"/>
            <a:ext cx="1165704" cy="1945481"/>
            <a:chOff x="4762011" y="3450021"/>
            <a:chExt cx="1165704" cy="19454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352A66-479E-4A91-953D-69289155E8CD}"/>
                </a:ext>
              </a:extLst>
            </p:cNvPr>
            <p:cNvSpPr txBox="1"/>
            <p:nvPr/>
          </p:nvSpPr>
          <p:spPr>
            <a:xfrm>
              <a:off x="4762011" y="5026170"/>
              <a:ext cx="1165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  <a:cs typeface="MV Boli" panose="02000500030200090000" pitchFamily="2" charset="0"/>
                </a:rPr>
                <a:t>Lu</a:t>
              </a:r>
              <a:r>
                <a:rPr lang="en-US" b="1" dirty="0">
                  <a:latin typeface="+mj-lt"/>
                </a:rPr>
                <a:t> </a:t>
              </a:r>
              <a:r>
                <a:rPr lang="en-US" b="1" dirty="0">
                  <a:latin typeface="+mj-lt"/>
                  <a:cs typeface="MV Boli" panose="02000500030200090000" pitchFamily="2" charset="0"/>
                </a:rPr>
                <a:t>Zhang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10F2D77-6412-4D22-9F45-C9C0259B7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011" y="3450021"/>
              <a:ext cx="1047750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E0E05-412B-4B3E-8B50-21FA1D9E9C52}"/>
              </a:ext>
            </a:extLst>
          </p:cNvPr>
          <p:cNvGrpSpPr/>
          <p:nvPr/>
        </p:nvGrpSpPr>
        <p:grpSpPr>
          <a:xfrm>
            <a:off x="5022975" y="3429000"/>
            <a:ext cx="1377365" cy="1945481"/>
            <a:chOff x="5259231" y="2650267"/>
            <a:chExt cx="1377365" cy="19454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F1BEC1-951E-46A4-A862-E74934A93ACA}"/>
                </a:ext>
              </a:extLst>
            </p:cNvPr>
            <p:cNvSpPr txBox="1"/>
            <p:nvPr/>
          </p:nvSpPr>
          <p:spPr>
            <a:xfrm>
              <a:off x="5259231" y="4226416"/>
              <a:ext cx="1377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  <a:cs typeface="MV Boli" panose="02000500030200090000" pitchFamily="2" charset="0"/>
                </a:rPr>
                <a:t>Yongkai Wu</a:t>
              </a:r>
            </a:p>
          </p:txBody>
        </p:sp>
        <p:pic>
          <p:nvPicPr>
            <p:cNvPr id="19" name="Picture 18" descr="A person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A2D4D78A-9C01-4BB2-81D2-21E2C3CD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626" y="2650267"/>
              <a:ext cx="1099941" cy="157614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87C402-5072-4E9E-8964-C4CDD2D7E7BB}"/>
              </a:ext>
            </a:extLst>
          </p:cNvPr>
          <p:cNvGrpSpPr/>
          <p:nvPr/>
        </p:nvGrpSpPr>
        <p:grpSpPr>
          <a:xfrm>
            <a:off x="3290843" y="3424476"/>
            <a:ext cx="1189365" cy="1950005"/>
            <a:chOff x="2772369" y="3424476"/>
            <a:chExt cx="1189365" cy="1950005"/>
          </a:xfrm>
        </p:grpSpPr>
        <p:pic>
          <p:nvPicPr>
            <p:cNvPr id="15" name="Picture 14" descr="A person that is standing in the grass&#10;&#10;Description automatically generated">
              <a:extLst>
                <a:ext uri="{FF2B5EF4-FFF2-40B4-BE49-F238E27FC236}">
                  <a16:creationId xmlns:a16="http://schemas.microsoft.com/office/drawing/2014/main" id="{B6EC07E8-B9A0-4042-8334-4F69CCD8B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9" t="7632" r="36175" b="55603"/>
            <a:stretch/>
          </p:blipFill>
          <p:spPr>
            <a:xfrm>
              <a:off x="2872675" y="3424476"/>
              <a:ext cx="1023527" cy="15761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FFECA3-3107-4606-AFA8-B11ECA957B62}"/>
                </a:ext>
              </a:extLst>
            </p:cNvPr>
            <p:cNvSpPr txBox="1"/>
            <p:nvPr/>
          </p:nvSpPr>
          <p:spPr>
            <a:xfrm>
              <a:off x="2772369" y="5005149"/>
              <a:ext cx="1189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  <a:cs typeface="MV Boli" panose="02000500030200090000" pitchFamily="2" charset="0"/>
                </a:rPr>
                <a:t>Yaowei Hu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855D6-35AD-4ADC-8B31-FB9B99970DAC}"/>
              </a:ext>
            </a:extLst>
          </p:cNvPr>
          <p:cNvSpPr txBox="1"/>
          <p:nvPr/>
        </p:nvSpPr>
        <p:spPr>
          <a:xfrm>
            <a:off x="2603126" y="6048574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This work was supported in part by NSF 1646654, 1920920, and 1946391.</a:t>
            </a:r>
            <a:endParaRPr lang="en-US" sz="1400" dirty="0"/>
          </a:p>
        </p:txBody>
      </p:sp>
      <p:pic>
        <p:nvPicPr>
          <p:cNvPr id="26" name="Picture 6" descr="Image result for nsf logo">
            <a:extLst>
              <a:ext uri="{FF2B5EF4-FFF2-40B4-BE49-F238E27FC236}">
                <a16:creationId xmlns:a16="http://schemas.microsoft.com/office/drawing/2014/main" id="{21F70F02-1E8B-42D7-9141-E7CC70C9D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976" r="17557"/>
          <a:stretch/>
        </p:blipFill>
        <p:spPr bwMode="auto">
          <a:xfrm>
            <a:off x="1480787" y="5716758"/>
            <a:ext cx="993764" cy="9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4A4FFD-2328-4423-8314-976E04A50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0800" y="62024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9"/>
    </mc:Choice>
    <mc:Fallback xmlns="">
      <p:transition spd="slow" advTm="2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E024-899C-46A6-B709-E9770FDF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Causal Effects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37F749-45D1-4F41-A8F9-5C9CAEFBAADC}"/>
              </a:ext>
            </a:extLst>
          </p:cNvPr>
          <p:cNvSpPr/>
          <p:nvPr/>
        </p:nvSpPr>
        <p:spPr>
          <a:xfrm>
            <a:off x="4253763" y="3528820"/>
            <a:ext cx="775604" cy="775604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0A8ED93-7A0E-4885-842F-A6C9533D907A}"/>
              </a:ext>
            </a:extLst>
          </p:cNvPr>
          <p:cNvCxnSpPr>
            <a:cxnSpLocks/>
            <a:stCxn id="50" idx="6"/>
            <a:endCxn id="57" idx="2"/>
          </p:cNvCxnSpPr>
          <p:nvPr/>
        </p:nvCxnSpPr>
        <p:spPr>
          <a:xfrm>
            <a:off x="5029367" y="3916622"/>
            <a:ext cx="26165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16FDAEC-AB35-4452-A951-D151E5BCF2A0}"/>
              </a:ext>
            </a:extLst>
          </p:cNvPr>
          <p:cNvSpPr/>
          <p:nvPr/>
        </p:nvSpPr>
        <p:spPr>
          <a:xfrm>
            <a:off x="7645868" y="3528820"/>
            <a:ext cx="775604" cy="77560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  <a:endParaRPr lang="en-US" sz="2800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CA0B8-5C54-422F-83DA-28810F7C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34DBE7-F267-413A-B2D1-5EA43AB811F2}"/>
              </a:ext>
            </a:extLst>
          </p:cNvPr>
          <p:cNvSpPr/>
          <p:nvPr/>
        </p:nvSpPr>
        <p:spPr>
          <a:xfrm>
            <a:off x="5893023" y="1948318"/>
            <a:ext cx="775604" cy="77560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F527A7-1074-4F30-BD65-2A6AC8EDC1F8}"/>
              </a:ext>
            </a:extLst>
          </p:cNvPr>
          <p:cNvCxnSpPr>
            <a:cxnSpLocks/>
            <a:stCxn id="25" idx="5"/>
            <a:endCxn id="57" idx="1"/>
          </p:cNvCxnSpPr>
          <p:nvPr/>
        </p:nvCxnSpPr>
        <p:spPr>
          <a:xfrm>
            <a:off x="6555042" y="2610337"/>
            <a:ext cx="1204411" cy="1032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89106B-C5B4-4D76-B421-B91180CCF3B3}"/>
              </a:ext>
            </a:extLst>
          </p:cNvPr>
          <p:cNvCxnSpPr>
            <a:cxnSpLocks/>
            <a:stCxn id="25" idx="3"/>
            <a:endCxn id="50" idx="7"/>
          </p:cNvCxnSpPr>
          <p:nvPr/>
        </p:nvCxnSpPr>
        <p:spPr>
          <a:xfrm flipH="1">
            <a:off x="4915782" y="2610337"/>
            <a:ext cx="1090826" cy="1032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DC82A9DC-3996-4C0F-9C29-34DB346A90F7}"/>
              </a:ext>
            </a:extLst>
          </p:cNvPr>
          <p:cNvCxnSpPr>
            <a:cxnSpLocks/>
            <a:stCxn id="50" idx="5"/>
            <a:endCxn id="57" idx="3"/>
          </p:cNvCxnSpPr>
          <p:nvPr/>
        </p:nvCxnSpPr>
        <p:spPr>
          <a:xfrm rot="16200000" flipH="1">
            <a:off x="6337617" y="2769003"/>
            <a:ext cx="12700" cy="2843671"/>
          </a:xfrm>
          <a:prstGeom prst="curvedConnector3">
            <a:avLst>
              <a:gd name="adj1" fmla="val 2694370"/>
            </a:avLst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9652C42-854E-4730-A0E9-6FE5DB373538}"/>
              </a:ext>
            </a:extLst>
          </p:cNvPr>
          <p:cNvSpPr txBox="1"/>
          <p:nvPr/>
        </p:nvSpPr>
        <p:spPr>
          <a:xfrm>
            <a:off x="5436592" y="4508439"/>
            <a:ext cx="1906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causal effects</a:t>
            </a:r>
            <a:endParaRPr lang="en-US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10A86AD-7DB4-404F-9674-EE4487738064}"/>
              </a:ext>
            </a:extLst>
          </p:cNvPr>
          <p:cNvSpPr txBox="1"/>
          <p:nvPr/>
        </p:nvSpPr>
        <p:spPr>
          <a:xfrm>
            <a:off x="2219851" y="2092522"/>
            <a:ext cx="269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confounding effects</a:t>
            </a:r>
            <a:endParaRPr lang="en-US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580EE21-0D33-4EA5-8412-85E8E9B167C1}"/>
              </a:ext>
            </a:extLst>
          </p:cNvPr>
          <p:cNvSpPr txBox="1"/>
          <p:nvPr/>
        </p:nvSpPr>
        <p:spPr>
          <a:xfrm>
            <a:off x="6451164" y="1161994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block</a:t>
            </a:r>
            <a:endParaRPr lang="en-US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5D98330-CC9C-401A-8834-8ED79A8A718E}"/>
              </a:ext>
            </a:extLst>
          </p:cNvPr>
          <p:cNvSpPr txBox="1"/>
          <p:nvPr/>
        </p:nvSpPr>
        <p:spPr>
          <a:xfrm>
            <a:off x="1795168" y="5438775"/>
            <a:ext cx="10069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Under the assumption of no hidden confounding, the ACE can be calculated using the well-known back-door criterion</a:t>
            </a:r>
            <a:r>
              <a:rPr lang="en-US" sz="2400" dirty="0"/>
              <a:t>.</a:t>
            </a:r>
            <a:endParaRPr lang="en-US" sz="2400" b="1" dirty="0"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363A413-512A-4BFA-9E0E-BA3FD30DC4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37617" y="1832768"/>
            <a:ext cx="12700" cy="3392105"/>
          </a:xfrm>
          <a:prstGeom prst="curvedConnector3">
            <a:avLst>
              <a:gd name="adj1" fmla="val 15450000"/>
            </a:avLst>
          </a:prstGeom>
          <a:ln w="19050">
            <a:solidFill>
              <a:srgbClr val="00B0F0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3307102-C695-4CF8-9DD3-46D19BEC7D76}"/>
              </a:ext>
            </a:extLst>
          </p:cNvPr>
          <p:cNvSpPr/>
          <p:nvPr/>
        </p:nvSpPr>
        <p:spPr>
          <a:xfrm>
            <a:off x="6185892" y="1419225"/>
            <a:ext cx="158075" cy="3806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35419-3634-4CB1-BAA1-24E1DB325F0D}"/>
              </a:ext>
            </a:extLst>
          </p:cNvPr>
          <p:cNvSpPr txBox="1"/>
          <p:nvPr/>
        </p:nvSpPr>
        <p:spPr>
          <a:xfrm>
            <a:off x="2334780" y="3731956"/>
            <a:ext cx="133998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intervention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4669DE2-88E2-4353-A10A-C782E9D0F8FE}"/>
              </a:ext>
            </a:extLst>
          </p:cNvPr>
          <p:cNvSpPr/>
          <p:nvPr/>
        </p:nvSpPr>
        <p:spPr>
          <a:xfrm>
            <a:off x="3757170" y="3827492"/>
            <a:ext cx="439800" cy="1870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18D88A-849E-4BB6-9C81-0919069FDCD2}"/>
              </a:ext>
            </a:extLst>
          </p:cNvPr>
          <p:cNvSpPr txBox="1"/>
          <p:nvPr/>
        </p:nvSpPr>
        <p:spPr>
          <a:xfrm>
            <a:off x="9153641" y="3731956"/>
            <a:ext cx="101989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75EFC6A-7692-4F1E-86AA-FF9FBD359CBA}"/>
              </a:ext>
            </a:extLst>
          </p:cNvPr>
          <p:cNvSpPr/>
          <p:nvPr/>
        </p:nvSpPr>
        <p:spPr>
          <a:xfrm rot="10800000">
            <a:off x="8549024" y="3809454"/>
            <a:ext cx="439800" cy="1870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7441C9-2CBD-41E8-9D65-58A6920738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73164" y="612884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1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47"/>
    </mc:Choice>
    <mc:Fallback xmlns="">
      <p:transition spd="slow" advTm="14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2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3" grpId="0"/>
      <p:bldP spid="87" grpId="0"/>
      <p:bldP spid="90" grpId="0"/>
      <p:bldP spid="91" grpId="0"/>
      <p:bldP spid="84" grpId="0" animBg="1"/>
      <p:bldP spid="9" grpId="0" animBg="1"/>
      <p:bldP spid="9" grpId="1" animBg="1"/>
      <p:bldP spid="11" grpId="0" animBg="1"/>
      <p:bldP spid="11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57307B9-B185-4868-B473-8827F78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Causal Effects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AEBF979-62AE-48C5-B19D-7F1EFE7B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76F2770-0A1E-4ED9-9513-9B701E5351AA}"/>
              </a:ext>
            </a:extLst>
          </p:cNvPr>
          <p:cNvSpPr/>
          <p:nvPr/>
        </p:nvSpPr>
        <p:spPr>
          <a:xfrm>
            <a:off x="4253763" y="3528820"/>
            <a:ext cx="775604" cy="775604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38065C8-08F7-499B-98EF-61D966488E7A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5029367" y="3916622"/>
            <a:ext cx="26165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934DE9F-AB5A-4B94-BAA0-CEA178139502}"/>
              </a:ext>
            </a:extLst>
          </p:cNvPr>
          <p:cNvSpPr/>
          <p:nvPr/>
        </p:nvSpPr>
        <p:spPr>
          <a:xfrm>
            <a:off x="7645868" y="3528820"/>
            <a:ext cx="775604" cy="77560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  <a:endParaRPr lang="en-US" sz="2800" baseline="-250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BEC79D-0588-4BF0-8C03-62369A1A09A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555042" y="2610337"/>
            <a:ext cx="1204411" cy="10320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AAD234-B1F8-495C-99D5-61F8E7954F5F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4915782" y="2610337"/>
            <a:ext cx="1090826" cy="10320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BE3091AD-902A-4A76-A06B-82BE95120063}"/>
              </a:ext>
            </a:extLst>
          </p:cNvPr>
          <p:cNvCxnSpPr>
            <a:cxnSpLocks/>
            <a:stCxn id="48" idx="5"/>
            <a:endCxn id="50" idx="3"/>
          </p:cNvCxnSpPr>
          <p:nvPr/>
        </p:nvCxnSpPr>
        <p:spPr>
          <a:xfrm rot="16200000" flipH="1">
            <a:off x="6337617" y="2769003"/>
            <a:ext cx="12700" cy="2843671"/>
          </a:xfrm>
          <a:prstGeom prst="curvedConnector3">
            <a:avLst>
              <a:gd name="adj1" fmla="val 2694370"/>
            </a:avLst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3D01CCB-1BE7-4EB3-A1AB-14DE0509AD88}"/>
              </a:ext>
            </a:extLst>
          </p:cNvPr>
          <p:cNvSpPr txBox="1"/>
          <p:nvPr/>
        </p:nvSpPr>
        <p:spPr>
          <a:xfrm>
            <a:off x="5436592" y="4508439"/>
            <a:ext cx="1906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causal effects</a:t>
            </a:r>
            <a:endParaRPr lang="en-US" b="1" dirty="0"/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34EFD3E2-B35E-45A6-B364-759A47A3A843}"/>
              </a:ext>
            </a:extLst>
          </p:cNvPr>
          <p:cNvCxnSpPr>
            <a:cxnSpLocks/>
            <a:stCxn id="48" idx="0"/>
            <a:endCxn id="50" idx="0"/>
          </p:cNvCxnSpPr>
          <p:nvPr/>
        </p:nvCxnSpPr>
        <p:spPr>
          <a:xfrm rot="5400000" flipH="1" flipV="1">
            <a:off x="6337617" y="1832768"/>
            <a:ext cx="12700" cy="3392105"/>
          </a:xfrm>
          <a:prstGeom prst="curvedConnector3">
            <a:avLst>
              <a:gd name="adj1" fmla="val 15450000"/>
            </a:avLst>
          </a:prstGeom>
          <a:ln w="19050">
            <a:solidFill>
              <a:srgbClr val="00B0F0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E67E57C-3EC8-4BD4-B88C-9E56D5E271AF}"/>
              </a:ext>
            </a:extLst>
          </p:cNvPr>
          <p:cNvSpPr txBox="1"/>
          <p:nvPr/>
        </p:nvSpPr>
        <p:spPr>
          <a:xfrm>
            <a:off x="2219851" y="2092522"/>
            <a:ext cx="269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confounding effects</a:t>
            </a:r>
            <a:endParaRPr 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7D33B6-DD7A-4944-BF20-E7881F4397A0}"/>
              </a:ext>
            </a:extLst>
          </p:cNvPr>
          <p:cNvSpPr txBox="1"/>
          <p:nvPr/>
        </p:nvSpPr>
        <p:spPr>
          <a:xfrm>
            <a:off x="1830700" y="5338584"/>
            <a:ext cx="9692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+mj-lt"/>
              </a:rPr>
              <a:t>When hidden confounders exist, the ACE may not be uniquely calculated from the observational data without further assumptions, known as the unidentifiable problem.</a:t>
            </a:r>
            <a:endParaRPr lang="en-US" sz="2400" b="1" dirty="0">
              <a:latin typeface="+mj-lt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DA0EFDE-71BD-41B9-B2FC-5CE97F35FA06}"/>
              </a:ext>
            </a:extLst>
          </p:cNvPr>
          <p:cNvSpPr/>
          <p:nvPr/>
        </p:nvSpPr>
        <p:spPr>
          <a:xfrm>
            <a:off x="5375305" y="2119326"/>
            <a:ext cx="1924624" cy="461665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Confounders</a:t>
            </a:r>
            <a:endParaRPr lang="en-US" b="1" dirty="0"/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987CB910-9211-48C1-8F2A-B6C5CEFBD029}"/>
              </a:ext>
            </a:extLst>
          </p:cNvPr>
          <p:cNvSpPr txBox="1"/>
          <p:nvPr/>
        </p:nvSpPr>
        <p:spPr>
          <a:xfrm>
            <a:off x="8307887" y="1507746"/>
            <a:ext cx="363238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In an unidentifiable situation, any estimation of ACEs only based on the observational distribution is not guaranteed to be correct.</a:t>
            </a:r>
            <a:endParaRPr lang="en-US" sz="2000" b="1" dirty="0">
              <a:latin typeface="+mj-lt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826E23-2357-43E9-BF31-5AE2A146FB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8824" y="62341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9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18"/>
    </mc:Choice>
    <mc:Fallback xmlns="">
      <p:transition spd="slow" advTm="21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D683-01E6-4102-B744-808245D6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Unidentifiable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02848-5CAE-42AE-9AC0-34BCA808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7CB910-9211-48C1-8F2A-B6C5CEFBD029}"/>
                  </a:ext>
                </a:extLst>
              </p:cNvPr>
              <p:cNvSpPr txBox="1"/>
              <p:nvPr/>
            </p:nvSpPr>
            <p:spPr>
              <a:xfrm>
                <a:off x="7526371" y="3184238"/>
                <a:ext cx="45434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0" dirty="0">
                    <a:effectLst/>
                    <a:latin typeface="+mj-lt"/>
                  </a:rPr>
                  <a:t>The two models completely agree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, but differ in the ACE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+mj-lt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7CB910-9211-48C1-8F2A-B6C5CEFBD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371" y="3184238"/>
                <a:ext cx="4543424" cy="1200329"/>
              </a:xfrm>
              <a:prstGeom prst="rect">
                <a:avLst/>
              </a:prstGeom>
              <a:blipFill>
                <a:blip r:embed="rId6"/>
                <a:stretch>
                  <a:fillRect l="-2148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Diagram, schematic&#10;&#10;Description automatically generated">
            <a:extLst>
              <a:ext uri="{FF2B5EF4-FFF2-40B4-BE49-F238E27FC236}">
                <a16:creationId xmlns:a16="http://schemas.microsoft.com/office/drawing/2014/main" id="{23A7FBCD-C900-4328-BA90-B932A0213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93" y="1744958"/>
            <a:ext cx="5872928" cy="1867249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B702CC-A8A5-43AE-A5BC-7E4FAF7DC7BA}"/>
              </a:ext>
            </a:extLst>
          </p:cNvPr>
          <p:cNvSpPr txBox="1"/>
          <p:nvPr/>
        </p:nvSpPr>
        <p:spPr>
          <a:xfrm>
            <a:off x="1520093" y="1221739"/>
            <a:ext cx="2413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Causal graph </a:t>
            </a:r>
          </a:p>
        </p:txBody>
      </p:sp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6ABD7C93-AE4F-4A89-9F75-96D276AD5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94" y="4196983"/>
            <a:ext cx="5872928" cy="245550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4FE116-8A64-4999-91D1-C3082806A944}"/>
              </a:ext>
            </a:extLst>
          </p:cNvPr>
          <p:cNvSpPr txBox="1"/>
          <p:nvPr/>
        </p:nvSpPr>
        <p:spPr>
          <a:xfrm>
            <a:off x="1520093" y="3673763"/>
            <a:ext cx="4793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Two different causal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6D32A-7407-4925-A77B-9B12B0C015AD}"/>
              </a:ext>
            </a:extLst>
          </p:cNvPr>
          <p:cNvSpPr txBox="1"/>
          <p:nvPr/>
        </p:nvSpPr>
        <p:spPr>
          <a:xfrm>
            <a:off x="7851583" y="2661018"/>
            <a:ext cx="3658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Unidentifiable Problem</a:t>
            </a:r>
            <a:endParaRPr lang="en-US" sz="2000" b="1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60FE4B-EB96-42E5-B356-02CC063638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19597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08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9"/>
    </mc:Choice>
    <mc:Fallback xmlns="">
      <p:transition spd="slow" advTm="18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7" grpId="0"/>
      <p:bldP spid="3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30AB-FA41-475C-9D0D-96C44527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Previous Work on Bounding ACE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2BD87-5C47-41CC-8788-C8B1A037F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Balke</a:t>
            </a:r>
            <a:r>
              <a:rPr lang="en-US" dirty="0"/>
              <a:t> and Pearl, 1997] developed a constrained optimization problem for discovering bounds from the observational data.</a:t>
            </a:r>
          </a:p>
          <a:p>
            <a:r>
              <a:rPr lang="en-US" dirty="0"/>
              <a:t>The general idea is to shift the randomness of the causal model from the distributions of 𝑼 to the distributions of mappings, and then use linear programming to search for distributions that lead to lower or upper bound of the ACE. </a:t>
            </a:r>
          </a:p>
          <a:p>
            <a:endParaRPr lang="en-US" dirty="0"/>
          </a:p>
          <a:p>
            <a:r>
              <a:rPr lang="en-US" dirty="0"/>
              <a:t>Limitations: limited to categorical endogenous variables and cannot directly extend to the continuous domain.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FE904-3DC6-47E2-9169-9B4621A9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865749-E65E-4173-91D0-BB2D4D12D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1118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4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CBB9-9C96-4C68-8587-F9C1B98A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7D025-4394-4F68-88C3-B0815AF2EB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0093" y="1231602"/>
                <a:ext cx="10313531" cy="54898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i="0" dirty="0">
                    <a:solidFill>
                      <a:srgbClr val="000000"/>
                    </a:solidFill>
                    <a:effectLst/>
                    <a:latin typeface="+mj-lt"/>
                  </a:rPr>
                  <a:t>We extend the previous method for bounding ACEs to continuous and possibly high dimensional variables.</a:t>
                </a:r>
                <a:r>
                  <a:rPr lang="en-US" sz="2800" dirty="0">
                    <a:latin typeface="+mj-lt"/>
                  </a:rPr>
                  <a:t> </a:t>
                </a:r>
                <a:endParaRPr lang="en-US" sz="2400" dirty="0">
                  <a:latin typeface="+mj-lt"/>
                </a:endParaRPr>
              </a:p>
              <a:p>
                <a:r>
                  <a:rPr lang="en-US" sz="2800" i="0" dirty="0">
                    <a:solidFill>
                      <a:srgbClr val="000000"/>
                    </a:solidFill>
                    <a:effectLst/>
                  </a:rPr>
                  <a:t>We propose to parameterize the unknown exogenous random variables and structural equations of a causal model using neural</a:t>
                </a:r>
                <a:br>
                  <a:rPr lang="en-US" sz="2800" i="0" dirty="0">
                    <a:solidFill>
                      <a:srgbClr val="000000"/>
                    </a:solidFill>
                    <a:effectLst/>
                  </a:rPr>
                </a:br>
                <a:r>
                  <a:rPr lang="en-US" sz="2800" i="0" dirty="0">
                    <a:solidFill>
                      <a:srgbClr val="000000"/>
                    </a:solidFill>
                    <a:effectLst/>
                  </a:rPr>
                  <a:t>networks and implicit generative models.</a:t>
                </a: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</a:rPr>
                  <a:t>E</a:t>
                </a:r>
                <a:r>
                  <a:rPr lang="en-US" sz="2400" i="0" dirty="0">
                    <a:solidFill>
                      <a:srgbClr val="000000"/>
                    </a:solidFill>
                    <a:effectLst/>
                  </a:rPr>
                  <a:t>stimate response functions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PA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400" i="0" dirty="0">
                    <a:solidFill>
                      <a:srgbClr val="000000"/>
                    </a:solidFill>
                    <a:effectLst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i="1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2400" i="0" dirty="0">
                    <a:solidFill>
                      <a:srgbClr val="000000"/>
                    </a:solidFill>
                    <a:effectLst/>
                  </a:rPr>
                  <a:t>by neural networks with a certain network structure</a:t>
                </a:r>
                <a:r>
                  <a:rPr lang="en-US" sz="2400" dirty="0">
                    <a:solidFill>
                      <a:srgbClr val="000000"/>
                    </a:solidFill>
                  </a:rPr>
                  <a:t>.</a:t>
                </a:r>
              </a:p>
              <a:p>
                <a:pPr lvl="1"/>
                <a:r>
                  <a:rPr lang="en-US" dirty="0"/>
                  <a:t>Use the implicit generative model to generate the distribution for the response-function variable.</a:t>
                </a:r>
              </a:p>
              <a:p>
                <a:pPr lvl="1"/>
                <a:r>
                  <a:rPr lang="en-US" dirty="0"/>
                  <a:t>Parameterize the causal model by expressing it with response-function variables.</a:t>
                </a:r>
              </a:p>
              <a:p>
                <a:pPr lvl="1"/>
                <a:r>
                  <a:rPr lang="en-US" dirty="0"/>
                  <a:t>Formulate an adversarial learning problem for computing the bounds of the ACE.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7D025-4394-4F68-88C3-B0815AF2E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093" y="1231602"/>
                <a:ext cx="10313531" cy="5489874"/>
              </a:xfrm>
              <a:blipFill>
                <a:blip r:embed="rId4"/>
                <a:stretch>
                  <a:fillRect l="-1064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53649-EFF5-4C9B-A838-E430BE63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7FD991-D708-4C8F-B4E2-EFB06B033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9050" y="61118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6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CD5E-79CC-43CA-970F-8637C702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i="0" dirty="0">
                <a:solidFill>
                  <a:srgbClr val="000000"/>
                </a:solidFill>
                <a:effectLst/>
              </a:rPr>
              <a:t>Response-</a:t>
            </a: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sz="4800" i="0" dirty="0">
                <a:solidFill>
                  <a:srgbClr val="000000"/>
                </a:solidFill>
                <a:effectLst/>
              </a:rPr>
              <a:t>unction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30BEE-474E-4D9E-8BF0-ED4948F6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7F21A-8B3C-4D44-866C-981A0C04EC8F}"/>
              </a:ext>
            </a:extLst>
          </p:cNvPr>
          <p:cNvSpPr txBox="1"/>
          <p:nvPr/>
        </p:nvSpPr>
        <p:spPr>
          <a:xfrm>
            <a:off x="1340904" y="1343025"/>
            <a:ext cx="10671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Response-function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613A9-D0AB-4ED7-AE04-DADBF5761191}"/>
              </a:ext>
            </a:extLst>
          </p:cNvPr>
          <p:cNvSpPr txBox="1"/>
          <p:nvPr/>
        </p:nvSpPr>
        <p:spPr>
          <a:xfrm>
            <a:off x="1638299" y="1895306"/>
            <a:ext cx="103745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To partition the domain of each exogenous variable into a limited number of equivalent classes, each inducing a distinct functional mapping between endogenous variables. These functional mappings are called the </a:t>
            </a:r>
            <a:r>
              <a:rPr lang="en-US" sz="2400" b="1" i="1" dirty="0">
                <a:solidFill>
                  <a:srgbClr val="000000"/>
                </a:solidFill>
                <a:effectLst/>
              </a:rPr>
              <a:t>response functions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</a:t>
            </a:r>
            <a:r>
              <a:rPr lang="en-US" sz="2400" dirty="0"/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37336-FB79-445F-A147-DF3AED2E9FAD}"/>
              </a:ext>
            </a:extLst>
          </p:cNvPr>
          <p:cNvSpPr/>
          <p:nvPr/>
        </p:nvSpPr>
        <p:spPr>
          <a:xfrm>
            <a:off x="2951511" y="4951226"/>
            <a:ext cx="660159" cy="65419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989185-8187-4C42-B5A7-71BF4F644A96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611670" y="5278324"/>
            <a:ext cx="16635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3061B2F-EAC7-48BC-982F-90A28FAE2CBF}"/>
              </a:ext>
            </a:extLst>
          </p:cNvPr>
          <p:cNvSpPr/>
          <p:nvPr/>
        </p:nvSpPr>
        <p:spPr>
          <a:xfrm>
            <a:off x="5275236" y="4951226"/>
            <a:ext cx="660159" cy="65419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Y</a:t>
            </a:r>
            <a:endParaRPr lang="en-US" sz="2800" baseline="-25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6C4336-E50E-44BB-A0D8-15242C67B42F}"/>
              </a:ext>
            </a:extLst>
          </p:cNvPr>
          <p:cNvCxnSpPr>
            <a:cxnSpLocks/>
            <a:stCxn id="14" idx="5"/>
            <a:endCxn id="11" idx="1"/>
          </p:cNvCxnSpPr>
          <p:nvPr/>
        </p:nvCxnSpPr>
        <p:spPr>
          <a:xfrm>
            <a:off x="4676854" y="4564261"/>
            <a:ext cx="695060" cy="4827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159C9-120C-49A9-AA0C-EF9CD8847314}"/>
              </a:ext>
            </a:extLst>
          </p:cNvPr>
          <p:cNvCxnSpPr>
            <a:cxnSpLocks/>
            <a:stCxn id="14" idx="3"/>
            <a:endCxn id="9" idx="7"/>
          </p:cNvCxnSpPr>
          <p:nvPr/>
        </p:nvCxnSpPr>
        <p:spPr>
          <a:xfrm flipH="1">
            <a:off x="3514992" y="4564261"/>
            <a:ext cx="695059" cy="4827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2D727A1-5916-48E8-8CCC-C36FFAF0F358}"/>
              </a:ext>
            </a:extLst>
          </p:cNvPr>
          <p:cNvSpPr/>
          <p:nvPr/>
        </p:nvSpPr>
        <p:spPr>
          <a:xfrm>
            <a:off x="4113373" y="4005871"/>
            <a:ext cx="660159" cy="654195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U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DBC994-CC6D-40DF-B604-3995245D0BF6}"/>
              </a:ext>
            </a:extLst>
          </p:cNvPr>
          <p:cNvGrpSpPr/>
          <p:nvPr/>
        </p:nvGrpSpPr>
        <p:grpSpPr>
          <a:xfrm>
            <a:off x="7420606" y="3768923"/>
            <a:ext cx="2676525" cy="1590675"/>
            <a:chOff x="7182422" y="2019758"/>
            <a:chExt cx="2676525" cy="159067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62E97FF-5EAF-44E9-83AA-4E0C25319FE7}"/>
                </a:ext>
              </a:extLst>
            </p:cNvPr>
            <p:cNvSpPr/>
            <p:nvPr/>
          </p:nvSpPr>
          <p:spPr>
            <a:xfrm>
              <a:off x="7182422" y="2019758"/>
              <a:ext cx="2676525" cy="159067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C16FB3-0B7A-453E-B4E4-ED5EF0C513FB}"/>
                </a:ext>
              </a:extLst>
            </p:cNvPr>
            <p:cNvSpPr/>
            <p:nvPr/>
          </p:nvSpPr>
          <p:spPr>
            <a:xfrm>
              <a:off x="7343775" y="2346854"/>
              <a:ext cx="2286000" cy="853546"/>
            </a:xfrm>
            <a:custGeom>
              <a:avLst/>
              <a:gdLst>
                <a:gd name="connsiteX0" fmla="*/ 0 w 2324100"/>
                <a:gd name="connsiteY0" fmla="*/ 885825 h 885825"/>
                <a:gd name="connsiteX1" fmla="*/ 152400 w 2324100"/>
                <a:gd name="connsiteY1" fmla="*/ 723900 h 885825"/>
                <a:gd name="connsiteX2" fmla="*/ 180975 w 2324100"/>
                <a:gd name="connsiteY2" fmla="*/ 704850 h 885825"/>
                <a:gd name="connsiteX3" fmla="*/ 219075 w 2324100"/>
                <a:gd name="connsiteY3" fmla="*/ 676275 h 885825"/>
                <a:gd name="connsiteX4" fmla="*/ 257175 w 2324100"/>
                <a:gd name="connsiteY4" fmla="*/ 638175 h 885825"/>
                <a:gd name="connsiteX5" fmla="*/ 285750 w 2324100"/>
                <a:gd name="connsiteY5" fmla="*/ 628650 h 885825"/>
                <a:gd name="connsiteX6" fmla="*/ 314325 w 2324100"/>
                <a:gd name="connsiteY6" fmla="*/ 609600 h 885825"/>
                <a:gd name="connsiteX7" fmla="*/ 390525 w 2324100"/>
                <a:gd name="connsiteY7" fmla="*/ 581025 h 885825"/>
                <a:gd name="connsiteX8" fmla="*/ 466725 w 2324100"/>
                <a:gd name="connsiteY8" fmla="*/ 552450 h 885825"/>
                <a:gd name="connsiteX9" fmla="*/ 685800 w 2324100"/>
                <a:gd name="connsiteY9" fmla="*/ 523875 h 885825"/>
                <a:gd name="connsiteX10" fmla="*/ 1238250 w 2324100"/>
                <a:gd name="connsiteY10" fmla="*/ 533400 h 885825"/>
                <a:gd name="connsiteX11" fmla="*/ 1381125 w 2324100"/>
                <a:gd name="connsiteY11" fmla="*/ 600075 h 885825"/>
                <a:gd name="connsiteX12" fmla="*/ 1457325 w 2324100"/>
                <a:gd name="connsiteY12" fmla="*/ 619125 h 885825"/>
                <a:gd name="connsiteX13" fmla="*/ 1495425 w 2324100"/>
                <a:gd name="connsiteY13" fmla="*/ 638175 h 885825"/>
                <a:gd name="connsiteX14" fmla="*/ 1790700 w 2324100"/>
                <a:gd name="connsiteY14" fmla="*/ 638175 h 885825"/>
                <a:gd name="connsiteX15" fmla="*/ 1876425 w 2324100"/>
                <a:gd name="connsiteY15" fmla="*/ 571500 h 885825"/>
                <a:gd name="connsiteX16" fmla="*/ 1895475 w 2324100"/>
                <a:gd name="connsiteY16" fmla="*/ 542925 h 885825"/>
                <a:gd name="connsiteX17" fmla="*/ 1933575 w 2324100"/>
                <a:gd name="connsiteY17" fmla="*/ 533400 h 885825"/>
                <a:gd name="connsiteX18" fmla="*/ 2000250 w 2324100"/>
                <a:gd name="connsiteY18" fmla="*/ 485775 h 885825"/>
                <a:gd name="connsiteX19" fmla="*/ 2038350 w 2324100"/>
                <a:gd name="connsiteY19" fmla="*/ 457200 h 885825"/>
                <a:gd name="connsiteX20" fmla="*/ 2085975 w 2324100"/>
                <a:gd name="connsiteY20" fmla="*/ 381000 h 885825"/>
                <a:gd name="connsiteX21" fmla="*/ 2152650 w 2324100"/>
                <a:gd name="connsiteY21" fmla="*/ 285750 h 885825"/>
                <a:gd name="connsiteX22" fmla="*/ 2162175 w 2324100"/>
                <a:gd name="connsiteY22" fmla="*/ 219075 h 885825"/>
                <a:gd name="connsiteX23" fmla="*/ 2181225 w 2324100"/>
                <a:gd name="connsiteY23" fmla="*/ 190500 h 885825"/>
                <a:gd name="connsiteX24" fmla="*/ 2190750 w 2324100"/>
                <a:gd name="connsiteY24" fmla="*/ 161925 h 885825"/>
                <a:gd name="connsiteX25" fmla="*/ 2228850 w 2324100"/>
                <a:gd name="connsiteY25" fmla="*/ 95250 h 885825"/>
                <a:gd name="connsiteX26" fmla="*/ 2286000 w 2324100"/>
                <a:gd name="connsiteY26" fmla="*/ 28575 h 885825"/>
                <a:gd name="connsiteX27" fmla="*/ 2324100 w 2324100"/>
                <a:gd name="connsiteY27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24100" h="885825">
                  <a:moveTo>
                    <a:pt x="0" y="885825"/>
                  </a:moveTo>
                  <a:cubicBezTo>
                    <a:pt x="50800" y="831850"/>
                    <a:pt x="99988" y="776312"/>
                    <a:pt x="152400" y="723900"/>
                  </a:cubicBezTo>
                  <a:cubicBezTo>
                    <a:pt x="160495" y="715805"/>
                    <a:pt x="171660" y="711504"/>
                    <a:pt x="180975" y="704850"/>
                  </a:cubicBezTo>
                  <a:cubicBezTo>
                    <a:pt x="193893" y="695623"/>
                    <a:pt x="207128" y="686729"/>
                    <a:pt x="219075" y="676275"/>
                  </a:cubicBezTo>
                  <a:cubicBezTo>
                    <a:pt x="232592" y="664448"/>
                    <a:pt x="242560" y="648614"/>
                    <a:pt x="257175" y="638175"/>
                  </a:cubicBezTo>
                  <a:cubicBezTo>
                    <a:pt x="265345" y="632339"/>
                    <a:pt x="276770" y="633140"/>
                    <a:pt x="285750" y="628650"/>
                  </a:cubicBezTo>
                  <a:cubicBezTo>
                    <a:pt x="295989" y="623530"/>
                    <a:pt x="304086" y="614720"/>
                    <a:pt x="314325" y="609600"/>
                  </a:cubicBezTo>
                  <a:cubicBezTo>
                    <a:pt x="351142" y="591191"/>
                    <a:pt x="357550" y="593391"/>
                    <a:pt x="390525" y="581025"/>
                  </a:cubicBezTo>
                  <a:cubicBezTo>
                    <a:pt x="394369" y="579583"/>
                    <a:pt x="453112" y="554852"/>
                    <a:pt x="466725" y="552450"/>
                  </a:cubicBezTo>
                  <a:cubicBezTo>
                    <a:pt x="545319" y="538580"/>
                    <a:pt x="608734" y="532438"/>
                    <a:pt x="685800" y="523875"/>
                  </a:cubicBezTo>
                  <a:cubicBezTo>
                    <a:pt x="869950" y="527050"/>
                    <a:pt x="1054400" y="522424"/>
                    <a:pt x="1238250" y="533400"/>
                  </a:cubicBezTo>
                  <a:cubicBezTo>
                    <a:pt x="1310639" y="537722"/>
                    <a:pt x="1325560" y="569206"/>
                    <a:pt x="1381125" y="600075"/>
                  </a:cubicBezTo>
                  <a:cubicBezTo>
                    <a:pt x="1397600" y="609228"/>
                    <a:pt x="1444130" y="616486"/>
                    <a:pt x="1457325" y="619125"/>
                  </a:cubicBezTo>
                  <a:cubicBezTo>
                    <a:pt x="1470025" y="625475"/>
                    <a:pt x="1481955" y="633685"/>
                    <a:pt x="1495425" y="638175"/>
                  </a:cubicBezTo>
                  <a:cubicBezTo>
                    <a:pt x="1577927" y="665676"/>
                    <a:pt x="1762264" y="639269"/>
                    <a:pt x="1790700" y="638175"/>
                  </a:cubicBezTo>
                  <a:cubicBezTo>
                    <a:pt x="1819275" y="615950"/>
                    <a:pt x="1856345" y="601621"/>
                    <a:pt x="1876425" y="571500"/>
                  </a:cubicBezTo>
                  <a:cubicBezTo>
                    <a:pt x="1882775" y="561975"/>
                    <a:pt x="1885950" y="549275"/>
                    <a:pt x="1895475" y="542925"/>
                  </a:cubicBezTo>
                  <a:cubicBezTo>
                    <a:pt x="1906367" y="535663"/>
                    <a:pt x="1921318" y="537997"/>
                    <a:pt x="1933575" y="533400"/>
                  </a:cubicBezTo>
                  <a:cubicBezTo>
                    <a:pt x="1982782" y="514947"/>
                    <a:pt x="1962527" y="518109"/>
                    <a:pt x="2000250" y="485775"/>
                  </a:cubicBezTo>
                  <a:cubicBezTo>
                    <a:pt x="2012303" y="475444"/>
                    <a:pt x="2027125" y="468425"/>
                    <a:pt x="2038350" y="457200"/>
                  </a:cubicBezTo>
                  <a:cubicBezTo>
                    <a:pt x="2071515" y="424035"/>
                    <a:pt x="2063340" y="418725"/>
                    <a:pt x="2085975" y="381000"/>
                  </a:cubicBezTo>
                  <a:cubicBezTo>
                    <a:pt x="2109428" y="341912"/>
                    <a:pt x="2126600" y="320484"/>
                    <a:pt x="2152650" y="285750"/>
                  </a:cubicBezTo>
                  <a:cubicBezTo>
                    <a:pt x="2155825" y="263525"/>
                    <a:pt x="2155724" y="240579"/>
                    <a:pt x="2162175" y="219075"/>
                  </a:cubicBezTo>
                  <a:cubicBezTo>
                    <a:pt x="2165464" y="208110"/>
                    <a:pt x="2176105" y="200739"/>
                    <a:pt x="2181225" y="190500"/>
                  </a:cubicBezTo>
                  <a:cubicBezTo>
                    <a:pt x="2185715" y="181520"/>
                    <a:pt x="2186795" y="171153"/>
                    <a:pt x="2190750" y="161925"/>
                  </a:cubicBezTo>
                  <a:cubicBezTo>
                    <a:pt x="2202709" y="134020"/>
                    <a:pt x="2211768" y="119165"/>
                    <a:pt x="2228850" y="95250"/>
                  </a:cubicBezTo>
                  <a:cubicBezTo>
                    <a:pt x="2248662" y="67513"/>
                    <a:pt x="2260493" y="50438"/>
                    <a:pt x="2286000" y="28575"/>
                  </a:cubicBezTo>
                  <a:cubicBezTo>
                    <a:pt x="2298053" y="18244"/>
                    <a:pt x="2324100" y="0"/>
                    <a:pt x="2324100" y="0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E571E03-1F0D-4CBF-BA94-4726A0FD5EC5}"/>
                </a:ext>
              </a:extLst>
            </p:cNvPr>
            <p:cNvSpPr/>
            <p:nvPr/>
          </p:nvSpPr>
          <p:spPr>
            <a:xfrm>
              <a:off x="8229752" y="2019758"/>
              <a:ext cx="409423" cy="1571167"/>
            </a:xfrm>
            <a:custGeom>
              <a:avLst/>
              <a:gdLst>
                <a:gd name="connsiteX0" fmla="*/ 0 w 409423"/>
                <a:gd name="connsiteY0" fmla="*/ 0 h 1571167"/>
                <a:gd name="connsiteX1" fmla="*/ 8711 w 409423"/>
                <a:gd name="connsiteY1" fmla="*/ 59289 h 1571167"/>
                <a:gd name="connsiteX2" fmla="*/ 17422 w 409423"/>
                <a:gd name="connsiteY2" fmla="*/ 306328 h 1571167"/>
                <a:gd name="connsiteX3" fmla="*/ 69689 w 409423"/>
                <a:gd name="connsiteY3" fmla="*/ 405143 h 1571167"/>
                <a:gd name="connsiteX4" fmla="*/ 95822 w 409423"/>
                <a:gd name="connsiteY4" fmla="*/ 474314 h 1571167"/>
                <a:gd name="connsiteX5" fmla="*/ 113244 w 409423"/>
                <a:gd name="connsiteY5" fmla="*/ 533603 h 1571167"/>
                <a:gd name="connsiteX6" fmla="*/ 139378 w 409423"/>
                <a:gd name="connsiteY6" fmla="*/ 573130 h 1571167"/>
                <a:gd name="connsiteX7" fmla="*/ 156800 w 409423"/>
                <a:gd name="connsiteY7" fmla="*/ 612656 h 1571167"/>
                <a:gd name="connsiteX8" fmla="*/ 174222 w 409423"/>
                <a:gd name="connsiteY8" fmla="*/ 642300 h 1571167"/>
                <a:gd name="connsiteX9" fmla="*/ 191644 w 409423"/>
                <a:gd name="connsiteY9" fmla="*/ 731234 h 1571167"/>
                <a:gd name="connsiteX10" fmla="*/ 209067 w 409423"/>
                <a:gd name="connsiteY10" fmla="*/ 760879 h 1571167"/>
                <a:gd name="connsiteX11" fmla="*/ 217778 w 409423"/>
                <a:gd name="connsiteY11" fmla="*/ 790524 h 1571167"/>
                <a:gd name="connsiteX12" fmla="*/ 261333 w 409423"/>
                <a:gd name="connsiteY12" fmla="*/ 928866 h 1571167"/>
                <a:gd name="connsiteX13" fmla="*/ 270044 w 409423"/>
                <a:gd name="connsiteY13" fmla="*/ 958510 h 1571167"/>
                <a:gd name="connsiteX14" fmla="*/ 287467 w 409423"/>
                <a:gd name="connsiteY14" fmla="*/ 988155 h 1571167"/>
                <a:gd name="connsiteX15" fmla="*/ 304889 w 409423"/>
                <a:gd name="connsiteY15" fmla="*/ 1057326 h 1571167"/>
                <a:gd name="connsiteX16" fmla="*/ 313600 w 409423"/>
                <a:gd name="connsiteY16" fmla="*/ 1086970 h 1571167"/>
                <a:gd name="connsiteX17" fmla="*/ 331022 w 409423"/>
                <a:gd name="connsiteY17" fmla="*/ 1166023 h 1571167"/>
                <a:gd name="connsiteX18" fmla="*/ 339733 w 409423"/>
                <a:gd name="connsiteY18" fmla="*/ 1284601 h 1571167"/>
                <a:gd name="connsiteX19" fmla="*/ 348445 w 409423"/>
                <a:gd name="connsiteY19" fmla="*/ 1314246 h 1571167"/>
                <a:gd name="connsiteX20" fmla="*/ 357156 w 409423"/>
                <a:gd name="connsiteY20" fmla="*/ 1363654 h 1571167"/>
                <a:gd name="connsiteX21" fmla="*/ 365867 w 409423"/>
                <a:gd name="connsiteY21" fmla="*/ 1403180 h 1571167"/>
                <a:gd name="connsiteX22" fmla="*/ 392000 w 409423"/>
                <a:gd name="connsiteY22" fmla="*/ 1501996 h 1571167"/>
                <a:gd name="connsiteX23" fmla="*/ 409423 w 409423"/>
                <a:gd name="connsiteY23" fmla="*/ 1571167 h 157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9423" h="1571167" extrusionOk="0">
                  <a:moveTo>
                    <a:pt x="0" y="0"/>
                  </a:moveTo>
                  <a:cubicBezTo>
                    <a:pt x="3684" y="20921"/>
                    <a:pt x="7818" y="38793"/>
                    <a:pt x="8711" y="59289"/>
                  </a:cubicBezTo>
                  <a:cubicBezTo>
                    <a:pt x="21826" y="142080"/>
                    <a:pt x="12292" y="222580"/>
                    <a:pt x="17422" y="306328"/>
                  </a:cubicBezTo>
                  <a:cubicBezTo>
                    <a:pt x="20899" y="346647"/>
                    <a:pt x="48954" y="374683"/>
                    <a:pt x="69689" y="405143"/>
                  </a:cubicBezTo>
                  <a:cubicBezTo>
                    <a:pt x="103830" y="501461"/>
                    <a:pt x="69029" y="353166"/>
                    <a:pt x="95822" y="474314"/>
                  </a:cubicBezTo>
                  <a:cubicBezTo>
                    <a:pt x="105031" y="494404"/>
                    <a:pt x="100743" y="516396"/>
                    <a:pt x="113244" y="533603"/>
                  </a:cubicBezTo>
                  <a:cubicBezTo>
                    <a:pt x="119397" y="548077"/>
                    <a:pt x="132226" y="559796"/>
                    <a:pt x="139378" y="573130"/>
                  </a:cubicBezTo>
                  <a:cubicBezTo>
                    <a:pt x="147189" y="583666"/>
                    <a:pt x="150827" y="599475"/>
                    <a:pt x="156800" y="612656"/>
                  </a:cubicBezTo>
                  <a:cubicBezTo>
                    <a:pt x="161111" y="622456"/>
                    <a:pt x="168876" y="633686"/>
                    <a:pt x="174222" y="642300"/>
                  </a:cubicBezTo>
                  <a:cubicBezTo>
                    <a:pt x="173505" y="666078"/>
                    <a:pt x="178627" y="706478"/>
                    <a:pt x="191644" y="731234"/>
                  </a:cubicBezTo>
                  <a:cubicBezTo>
                    <a:pt x="196764" y="741671"/>
                    <a:pt x="204185" y="749055"/>
                    <a:pt x="209067" y="760879"/>
                  </a:cubicBezTo>
                  <a:cubicBezTo>
                    <a:pt x="212055" y="769018"/>
                    <a:pt x="214607" y="781654"/>
                    <a:pt x="217778" y="790524"/>
                  </a:cubicBezTo>
                  <a:cubicBezTo>
                    <a:pt x="235169" y="916904"/>
                    <a:pt x="207736" y="743858"/>
                    <a:pt x="261333" y="928866"/>
                  </a:cubicBezTo>
                  <a:cubicBezTo>
                    <a:pt x="263823" y="938119"/>
                    <a:pt x="263874" y="948476"/>
                    <a:pt x="270044" y="958510"/>
                  </a:cubicBezTo>
                  <a:cubicBezTo>
                    <a:pt x="274498" y="969123"/>
                    <a:pt x="282970" y="977930"/>
                    <a:pt x="287467" y="988155"/>
                  </a:cubicBezTo>
                  <a:cubicBezTo>
                    <a:pt x="293973" y="1003945"/>
                    <a:pt x="300728" y="1041967"/>
                    <a:pt x="304889" y="1057326"/>
                  </a:cubicBezTo>
                  <a:cubicBezTo>
                    <a:pt x="306392" y="1066877"/>
                    <a:pt x="312038" y="1076698"/>
                    <a:pt x="313600" y="1086970"/>
                  </a:cubicBezTo>
                  <a:cubicBezTo>
                    <a:pt x="314833" y="1108434"/>
                    <a:pt x="317511" y="1133766"/>
                    <a:pt x="331022" y="1166023"/>
                  </a:cubicBezTo>
                  <a:cubicBezTo>
                    <a:pt x="335068" y="1213131"/>
                    <a:pt x="338412" y="1251222"/>
                    <a:pt x="339733" y="1284601"/>
                  </a:cubicBezTo>
                  <a:cubicBezTo>
                    <a:pt x="339306" y="1294183"/>
                    <a:pt x="346378" y="1304861"/>
                    <a:pt x="348445" y="1314246"/>
                  </a:cubicBezTo>
                  <a:cubicBezTo>
                    <a:pt x="351884" y="1328737"/>
                    <a:pt x="351722" y="1348141"/>
                    <a:pt x="357156" y="1363654"/>
                  </a:cubicBezTo>
                  <a:cubicBezTo>
                    <a:pt x="361874" y="1377751"/>
                    <a:pt x="363105" y="1391125"/>
                    <a:pt x="365867" y="1403180"/>
                  </a:cubicBezTo>
                  <a:cubicBezTo>
                    <a:pt x="376468" y="1490120"/>
                    <a:pt x="363579" y="1453052"/>
                    <a:pt x="392000" y="1501996"/>
                  </a:cubicBezTo>
                  <a:cubicBezTo>
                    <a:pt x="401009" y="1558880"/>
                    <a:pt x="396383" y="1539059"/>
                    <a:pt x="409423" y="157116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157481558">
                    <a:custGeom>
                      <a:avLst/>
                      <a:gdLst>
                        <a:gd name="connsiteX0" fmla="*/ 0 w 447675"/>
                        <a:gd name="connsiteY0" fmla="*/ 0 h 1514475"/>
                        <a:gd name="connsiteX1" fmla="*/ 9525 w 447675"/>
                        <a:gd name="connsiteY1" fmla="*/ 57150 h 1514475"/>
                        <a:gd name="connsiteX2" fmla="*/ 19050 w 447675"/>
                        <a:gd name="connsiteY2" fmla="*/ 295275 h 1514475"/>
                        <a:gd name="connsiteX3" fmla="*/ 76200 w 447675"/>
                        <a:gd name="connsiteY3" fmla="*/ 390525 h 1514475"/>
                        <a:gd name="connsiteX4" fmla="*/ 104775 w 447675"/>
                        <a:gd name="connsiteY4" fmla="*/ 457200 h 1514475"/>
                        <a:gd name="connsiteX5" fmla="*/ 123825 w 447675"/>
                        <a:gd name="connsiteY5" fmla="*/ 514350 h 1514475"/>
                        <a:gd name="connsiteX6" fmla="*/ 152400 w 447675"/>
                        <a:gd name="connsiteY6" fmla="*/ 552450 h 1514475"/>
                        <a:gd name="connsiteX7" fmla="*/ 171450 w 447675"/>
                        <a:gd name="connsiteY7" fmla="*/ 590550 h 1514475"/>
                        <a:gd name="connsiteX8" fmla="*/ 190500 w 447675"/>
                        <a:gd name="connsiteY8" fmla="*/ 619125 h 1514475"/>
                        <a:gd name="connsiteX9" fmla="*/ 209550 w 447675"/>
                        <a:gd name="connsiteY9" fmla="*/ 704850 h 1514475"/>
                        <a:gd name="connsiteX10" fmla="*/ 228600 w 447675"/>
                        <a:gd name="connsiteY10" fmla="*/ 733425 h 1514475"/>
                        <a:gd name="connsiteX11" fmla="*/ 238125 w 447675"/>
                        <a:gd name="connsiteY11" fmla="*/ 762000 h 1514475"/>
                        <a:gd name="connsiteX12" fmla="*/ 285750 w 447675"/>
                        <a:gd name="connsiteY12" fmla="*/ 895350 h 1514475"/>
                        <a:gd name="connsiteX13" fmla="*/ 295275 w 447675"/>
                        <a:gd name="connsiteY13" fmla="*/ 923925 h 1514475"/>
                        <a:gd name="connsiteX14" fmla="*/ 314325 w 447675"/>
                        <a:gd name="connsiteY14" fmla="*/ 952500 h 1514475"/>
                        <a:gd name="connsiteX15" fmla="*/ 333375 w 447675"/>
                        <a:gd name="connsiteY15" fmla="*/ 1019175 h 1514475"/>
                        <a:gd name="connsiteX16" fmla="*/ 342900 w 447675"/>
                        <a:gd name="connsiteY16" fmla="*/ 1047750 h 1514475"/>
                        <a:gd name="connsiteX17" fmla="*/ 361950 w 447675"/>
                        <a:gd name="connsiteY17" fmla="*/ 1123950 h 1514475"/>
                        <a:gd name="connsiteX18" fmla="*/ 371475 w 447675"/>
                        <a:gd name="connsiteY18" fmla="*/ 1238250 h 1514475"/>
                        <a:gd name="connsiteX19" fmla="*/ 381000 w 447675"/>
                        <a:gd name="connsiteY19" fmla="*/ 1266825 h 1514475"/>
                        <a:gd name="connsiteX20" fmla="*/ 390525 w 447675"/>
                        <a:gd name="connsiteY20" fmla="*/ 1314450 h 1514475"/>
                        <a:gd name="connsiteX21" fmla="*/ 400050 w 447675"/>
                        <a:gd name="connsiteY21" fmla="*/ 1352550 h 1514475"/>
                        <a:gd name="connsiteX22" fmla="*/ 428625 w 447675"/>
                        <a:gd name="connsiteY22" fmla="*/ 1447800 h 1514475"/>
                        <a:gd name="connsiteX23" fmla="*/ 447675 w 447675"/>
                        <a:gd name="connsiteY23" fmla="*/ 1514475 h 1514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447675" h="1514475">
                          <a:moveTo>
                            <a:pt x="0" y="0"/>
                          </a:moveTo>
                          <a:cubicBezTo>
                            <a:pt x="3175" y="19050"/>
                            <a:pt x="8282" y="37877"/>
                            <a:pt x="9525" y="57150"/>
                          </a:cubicBezTo>
                          <a:cubicBezTo>
                            <a:pt x="14639" y="136424"/>
                            <a:pt x="11146" y="216231"/>
                            <a:pt x="19050" y="295275"/>
                          </a:cubicBezTo>
                          <a:cubicBezTo>
                            <a:pt x="22850" y="333275"/>
                            <a:pt x="54529" y="363437"/>
                            <a:pt x="76200" y="390525"/>
                          </a:cubicBezTo>
                          <a:cubicBezTo>
                            <a:pt x="106861" y="482507"/>
                            <a:pt x="57695" y="339499"/>
                            <a:pt x="104775" y="457200"/>
                          </a:cubicBezTo>
                          <a:cubicBezTo>
                            <a:pt x="112233" y="475844"/>
                            <a:pt x="111777" y="498286"/>
                            <a:pt x="123825" y="514350"/>
                          </a:cubicBezTo>
                          <a:cubicBezTo>
                            <a:pt x="133350" y="527050"/>
                            <a:pt x="143986" y="538988"/>
                            <a:pt x="152400" y="552450"/>
                          </a:cubicBezTo>
                          <a:cubicBezTo>
                            <a:pt x="159925" y="564491"/>
                            <a:pt x="164405" y="578222"/>
                            <a:pt x="171450" y="590550"/>
                          </a:cubicBezTo>
                          <a:cubicBezTo>
                            <a:pt x="177130" y="600489"/>
                            <a:pt x="184150" y="609600"/>
                            <a:pt x="190500" y="619125"/>
                          </a:cubicBezTo>
                          <a:cubicBezTo>
                            <a:pt x="194158" y="641075"/>
                            <a:pt x="197826" y="681402"/>
                            <a:pt x="209550" y="704850"/>
                          </a:cubicBezTo>
                          <a:cubicBezTo>
                            <a:pt x="214670" y="715089"/>
                            <a:pt x="223480" y="723186"/>
                            <a:pt x="228600" y="733425"/>
                          </a:cubicBezTo>
                          <a:cubicBezTo>
                            <a:pt x="233090" y="742405"/>
                            <a:pt x="234600" y="752599"/>
                            <a:pt x="238125" y="762000"/>
                          </a:cubicBezTo>
                          <a:cubicBezTo>
                            <a:pt x="283480" y="882946"/>
                            <a:pt x="225135" y="713505"/>
                            <a:pt x="285750" y="895350"/>
                          </a:cubicBezTo>
                          <a:cubicBezTo>
                            <a:pt x="288925" y="904875"/>
                            <a:pt x="289706" y="915571"/>
                            <a:pt x="295275" y="923925"/>
                          </a:cubicBezTo>
                          <a:cubicBezTo>
                            <a:pt x="301625" y="933450"/>
                            <a:pt x="309205" y="942261"/>
                            <a:pt x="314325" y="952500"/>
                          </a:cubicBezTo>
                          <a:cubicBezTo>
                            <a:pt x="321938" y="967725"/>
                            <a:pt x="329306" y="1004933"/>
                            <a:pt x="333375" y="1019175"/>
                          </a:cubicBezTo>
                          <a:cubicBezTo>
                            <a:pt x="336133" y="1028829"/>
                            <a:pt x="340465" y="1038010"/>
                            <a:pt x="342900" y="1047750"/>
                          </a:cubicBezTo>
                          <a:lnTo>
                            <a:pt x="361950" y="1123950"/>
                          </a:lnTo>
                          <a:cubicBezTo>
                            <a:pt x="365125" y="1162050"/>
                            <a:pt x="366422" y="1200353"/>
                            <a:pt x="371475" y="1238250"/>
                          </a:cubicBezTo>
                          <a:cubicBezTo>
                            <a:pt x="372802" y="1248202"/>
                            <a:pt x="378565" y="1257085"/>
                            <a:pt x="381000" y="1266825"/>
                          </a:cubicBezTo>
                          <a:cubicBezTo>
                            <a:pt x="384927" y="1282531"/>
                            <a:pt x="387013" y="1298646"/>
                            <a:pt x="390525" y="1314450"/>
                          </a:cubicBezTo>
                          <a:cubicBezTo>
                            <a:pt x="393365" y="1327229"/>
                            <a:pt x="397708" y="1339670"/>
                            <a:pt x="400050" y="1352550"/>
                          </a:cubicBezTo>
                          <a:cubicBezTo>
                            <a:pt x="415373" y="1436826"/>
                            <a:pt x="394991" y="1397349"/>
                            <a:pt x="428625" y="1447800"/>
                          </a:cubicBezTo>
                          <a:cubicBezTo>
                            <a:pt x="439542" y="1502387"/>
                            <a:pt x="430910" y="1480945"/>
                            <a:pt x="447675" y="1514475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F3B158-730E-44A0-87F5-AB9F3280DA9D}"/>
                </a:ext>
              </a:extLst>
            </p:cNvPr>
            <p:cNvSpPr txBox="1"/>
            <p:nvPr/>
          </p:nvSpPr>
          <p:spPr>
            <a:xfrm>
              <a:off x="7457334" y="2292157"/>
              <a:ext cx="6254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y=x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52B742-B7F8-4853-8951-CFF160C176CE}"/>
                </a:ext>
              </a:extLst>
            </p:cNvPr>
            <p:cNvSpPr txBox="1"/>
            <p:nvPr/>
          </p:nvSpPr>
          <p:spPr>
            <a:xfrm>
              <a:off x="7733220" y="2921297"/>
              <a:ext cx="6254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y</a:t>
              </a:r>
              <a:r>
                <a:rPr lang="zh-CN" altLang="en-US" sz="2400" b="1" dirty="0"/>
                <a:t>≠</a:t>
              </a:r>
              <a:r>
                <a:rPr lang="en-US" sz="2400" b="1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0ACADB-62AA-43B3-8069-A3163398E56D}"/>
                </a:ext>
              </a:extLst>
            </p:cNvPr>
            <p:cNvSpPr txBox="1"/>
            <p:nvPr/>
          </p:nvSpPr>
          <p:spPr>
            <a:xfrm>
              <a:off x="8540119" y="2175966"/>
              <a:ext cx="63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y=0</a:t>
              </a:r>
              <a:endParaRPr lang="en-US" sz="24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1CF11F-EAEB-4FC0-8445-3E7D9F24008F}"/>
                </a:ext>
              </a:extLst>
            </p:cNvPr>
            <p:cNvSpPr txBox="1"/>
            <p:nvPr/>
          </p:nvSpPr>
          <p:spPr>
            <a:xfrm>
              <a:off x="8733730" y="2995207"/>
              <a:ext cx="63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y=1</a:t>
              </a:r>
              <a:endParaRPr lang="en-US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71A0E8-D3E9-412D-903E-2593874B5441}"/>
                  </a:ext>
                </a:extLst>
              </p:cNvPr>
              <p:cNvSpPr txBox="1"/>
              <p:nvPr/>
            </p:nvSpPr>
            <p:spPr>
              <a:xfrm>
                <a:off x="7971404" y="5455891"/>
                <a:ext cx="1811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Domain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71A0E8-D3E9-412D-903E-2593874B5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404" y="5455891"/>
                <a:ext cx="1811714" cy="461665"/>
              </a:xfrm>
              <a:prstGeom prst="rect">
                <a:avLst/>
              </a:prstGeom>
              <a:blipFill>
                <a:blip r:embed="rId4"/>
                <a:stretch>
                  <a:fillRect l="-538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E3C5486-EE7C-4898-AD48-9F324A5F9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1077" y="6211889"/>
            <a:ext cx="509587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8" grpId="0"/>
      <p:bldP spid="9" grpId="0" animBg="1"/>
      <p:bldP spid="11" grpId="0" animBg="1"/>
      <p:bldP spid="14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F401-A846-4243-B7CA-9A2F8F81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93" y="188047"/>
            <a:ext cx="10313531" cy="879983"/>
          </a:xfrm>
        </p:spPr>
        <p:txBody>
          <a:bodyPr anchor="ctr">
            <a:normAutofit/>
          </a:bodyPr>
          <a:lstStyle/>
          <a:p>
            <a:r>
              <a:rPr lang="en-US" sz="4800" i="0" dirty="0">
                <a:solidFill>
                  <a:srgbClr val="000000"/>
                </a:solidFill>
                <a:effectLst/>
              </a:rPr>
              <a:t>Response-</a:t>
            </a: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sz="4800" i="0" dirty="0">
                <a:solidFill>
                  <a:srgbClr val="000000"/>
                </a:solidFill>
                <a:effectLst/>
              </a:rPr>
              <a:t>unction Variables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074EF-1D6D-4E56-9758-77242DC4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824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66355A-084C-D24E-9AD2-7E4FC41EA62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A6EED9-109E-4FD3-86A5-78BF16CF26EF}"/>
                  </a:ext>
                </a:extLst>
              </p:cNvPr>
              <p:cNvSpPr/>
              <p:nvPr/>
            </p:nvSpPr>
            <p:spPr>
              <a:xfrm>
                <a:off x="1326617" y="1459188"/>
                <a:ext cx="10700482" cy="2160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1" indent="-457200" defTabSz="60958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Response-function variables </a:t>
                </a:r>
                <a14:m>
                  <m:oMath xmlns:m="http://schemas.openxmlformats.org/officeDocument/2006/math">
                    <m:r>
                      <a:rPr lang="en-US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are used to parameterize the causal model.</a:t>
                </a:r>
              </a:p>
              <a:p>
                <a:pPr marL="914400" lvl="2" indent="-457200" defTabSz="60958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Categorize the unknown domain of </a:t>
                </a:r>
                <a14:m>
                  <m:oMath xmlns:m="http://schemas.openxmlformats.org/officeDocument/2006/math">
                    <m:r>
                      <a:rPr lang="en-US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into limited number of equivalent regions, each of which is denoted by a value of </a:t>
                </a:r>
                <a:r>
                  <a:rPr lang="en-US" sz="2400" b="1" i="1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a response-function variable</a:t>
                </a:r>
                <a:r>
                  <a:rPr lang="en-US" sz="2400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914400" lvl="2" indent="-457200" defTabSz="60958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baseline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As a result, all uncertainties in the causal model parameterized by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.</a:t>
                </a:r>
              </a:p>
              <a:p>
                <a:pPr lvl="2" indent="-457200" defTabSz="60958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Search bounds by a linear programming problem with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as variables.</a:t>
                </a:r>
                <a:endParaRPr kumimoji="0" lang="en-US" sz="24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A6EED9-109E-4FD3-86A5-78BF16CF2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617" y="1459188"/>
                <a:ext cx="10700482" cy="2160591"/>
              </a:xfrm>
              <a:prstGeom prst="rect">
                <a:avLst/>
              </a:prstGeom>
              <a:blipFill>
                <a:blip r:embed="rId6"/>
                <a:stretch>
                  <a:fillRect l="-798" t="-2254" r="-57" b="-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72CCA3F-DD19-40EB-ABE7-E4A2CE13C893}"/>
              </a:ext>
            </a:extLst>
          </p:cNvPr>
          <p:cNvGrpSpPr/>
          <p:nvPr/>
        </p:nvGrpSpPr>
        <p:grpSpPr>
          <a:xfrm>
            <a:off x="2581782" y="4635594"/>
            <a:ext cx="1797937" cy="1795659"/>
            <a:chOff x="10390300" y="17096571"/>
            <a:chExt cx="2483817" cy="2297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16">
                  <a:extLst>
                    <a:ext uri="{FF2B5EF4-FFF2-40B4-BE49-F238E27FC236}">
                      <a16:creationId xmlns:a16="http://schemas.microsoft.com/office/drawing/2014/main" id="{0D4B16C2-3227-4928-AB54-48BC8CAF73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35265" y="17096571"/>
                  <a:ext cx="738852" cy="5119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𝑌</m:t>
                            </m:r>
                          </m:sub>
                        </m:sSub>
                      </m:oMath>
                    </m:oMathPara>
                  </a14:m>
                  <a:endParaRPr kumimoji="0" lang="en-US" sz="3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ea typeface="ＭＳ Ｐゴシック" charset="0"/>
                    <a:cs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7" name="Text Box 16">
                  <a:extLst>
                    <a:ext uri="{FF2B5EF4-FFF2-40B4-BE49-F238E27FC236}">
                      <a16:creationId xmlns:a16="http://schemas.microsoft.com/office/drawing/2014/main" id="{0D4B16C2-3227-4928-AB54-48BC8CAF7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135265" y="17096571"/>
                  <a:ext cx="738852" cy="511979"/>
                </a:xfrm>
                <a:prstGeom prst="rect">
                  <a:avLst/>
                </a:prstGeom>
                <a:blipFill>
                  <a:blip r:embed="rId7"/>
                  <a:stretch>
                    <a:fillRect b="-153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17">
                  <a:extLst>
                    <a:ext uri="{FF2B5EF4-FFF2-40B4-BE49-F238E27FC236}">
                      <a16:creationId xmlns:a16="http://schemas.microsoft.com/office/drawing/2014/main" id="{3E0F34BF-64BE-40DD-992E-2F2B84AECD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528741" y="18882307"/>
                  <a:ext cx="355320" cy="5119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𝑋</m:t>
                        </m:r>
                      </m:oMath>
                    </m:oMathPara>
                  </a14:m>
                  <a:endPara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8" name="Text Box 17">
                  <a:extLst>
                    <a:ext uri="{FF2B5EF4-FFF2-40B4-BE49-F238E27FC236}">
                      <a16:creationId xmlns:a16="http://schemas.microsoft.com/office/drawing/2014/main" id="{3E0F34BF-64BE-40DD-992E-2F2B84AEC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28741" y="18882307"/>
                  <a:ext cx="355320" cy="511979"/>
                </a:xfrm>
                <a:prstGeom prst="rect">
                  <a:avLst/>
                </a:prstGeom>
                <a:blipFill>
                  <a:blip r:embed="rId8"/>
                  <a:stretch>
                    <a:fillRect r="-3333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 Box 17">
                  <a:extLst>
                    <a:ext uri="{FF2B5EF4-FFF2-40B4-BE49-F238E27FC236}">
                      <a16:creationId xmlns:a16="http://schemas.microsoft.com/office/drawing/2014/main" id="{57042A04-7E81-49DE-8116-F9B0E8B7E9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304231" y="18849504"/>
                  <a:ext cx="295277" cy="5119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𝑌</m:t>
                        </m:r>
                      </m:oMath>
                    </m:oMathPara>
                  </a14:m>
                  <a:endPara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9" name="Text Box 17">
                  <a:extLst>
                    <a:ext uri="{FF2B5EF4-FFF2-40B4-BE49-F238E27FC236}">
                      <a16:creationId xmlns:a16="http://schemas.microsoft.com/office/drawing/2014/main" id="{57042A04-7E81-49DE-8116-F9B0E8B7E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304231" y="18849504"/>
                  <a:ext cx="295277" cy="511979"/>
                </a:xfrm>
                <a:prstGeom prst="rect">
                  <a:avLst/>
                </a:prstGeom>
                <a:blipFill>
                  <a:blip r:embed="rId9"/>
                  <a:stretch>
                    <a:fillRect r="-5428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Oval 10">
              <a:extLst>
                <a:ext uri="{FF2B5EF4-FFF2-40B4-BE49-F238E27FC236}">
                  <a16:creationId xmlns:a16="http://schemas.microsoft.com/office/drawing/2014/main" id="{06635AC0-52B1-4EBB-AF45-95AD90D63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0087" y="18699425"/>
              <a:ext cx="218262" cy="22298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Box 16">
                  <a:extLst>
                    <a:ext uri="{FF2B5EF4-FFF2-40B4-BE49-F238E27FC236}">
                      <a16:creationId xmlns:a16="http://schemas.microsoft.com/office/drawing/2014/main" id="{BE637089-1367-4279-ACE7-70E528257F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390300" y="17101325"/>
                  <a:ext cx="748066" cy="5119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𝑋</m:t>
                            </m:r>
                          </m:sub>
                        </m:sSub>
                      </m:oMath>
                    </m:oMathPara>
                  </a14:m>
                  <a:endParaRPr kumimoji="0" lang="en-US" sz="3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ea typeface="ＭＳ Ｐゴシック" charset="0"/>
                    <a:cs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51" name="Text Box 16">
                  <a:extLst>
                    <a:ext uri="{FF2B5EF4-FFF2-40B4-BE49-F238E27FC236}">
                      <a16:creationId xmlns:a16="http://schemas.microsoft.com/office/drawing/2014/main" id="{BE637089-1367-4279-ACE7-70E528257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390300" y="17101325"/>
                  <a:ext cx="748066" cy="51197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val 10">
              <a:extLst>
                <a:ext uri="{FF2B5EF4-FFF2-40B4-BE49-F238E27FC236}">
                  <a16:creationId xmlns:a16="http://schemas.microsoft.com/office/drawing/2014/main" id="{B268937D-E3DA-478A-9D63-59DAD3D49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0087" y="17971269"/>
              <a:ext cx="218262" cy="219086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D95D7486-1B27-4D67-AA49-144A25430075}"/>
                </a:ext>
              </a:extLst>
            </p:cNvPr>
            <p:cNvSpPr/>
            <p:nvPr/>
          </p:nvSpPr>
          <p:spPr>
            <a:xfrm rot="16200000">
              <a:off x="11368889" y="17055438"/>
              <a:ext cx="553092" cy="1726372"/>
            </a:xfrm>
            <a:prstGeom prst="arc">
              <a:avLst>
                <a:gd name="adj1" fmla="val 16200000"/>
                <a:gd name="adj2" fmla="val 5374332"/>
              </a:avLst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triangl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3310840088">
                    <a:custGeom>
                      <a:avLst/>
                      <a:gdLst>
                        <a:gd name="connsiteX0" fmla="*/ 457200 w 914400"/>
                        <a:gd name="connsiteY0" fmla="*/ 0 h 914400"/>
                        <a:gd name="connsiteX1" fmla="*/ 914400 w 914400"/>
                        <a:gd name="connsiteY1" fmla="*/ 457200 h 914400"/>
                        <a:gd name="connsiteX2" fmla="*/ 457200 w 914400"/>
                        <a:gd name="connsiteY2" fmla="*/ 457200 h 914400"/>
                        <a:gd name="connsiteX3" fmla="*/ 457200 w 914400"/>
                        <a:gd name="connsiteY3" fmla="*/ 0 h 914400"/>
                        <a:gd name="connsiteX0" fmla="*/ 457200 w 914400"/>
                        <a:gd name="connsiteY0" fmla="*/ 0 h 914400"/>
                        <a:gd name="connsiteX1" fmla="*/ 914400 w 914400"/>
                        <a:gd name="connsiteY1" fmla="*/ 45720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14400" h="914400" stroke="0" extrusionOk="0">
                          <a:moveTo>
                            <a:pt x="457200" y="0"/>
                          </a:moveTo>
                          <a:cubicBezTo>
                            <a:pt x="731050" y="-28494"/>
                            <a:pt x="943669" y="188783"/>
                            <a:pt x="914400" y="457200"/>
                          </a:cubicBezTo>
                          <a:cubicBezTo>
                            <a:pt x="768475" y="476350"/>
                            <a:pt x="562279" y="447577"/>
                            <a:pt x="457200" y="457200"/>
                          </a:cubicBezTo>
                          <a:cubicBezTo>
                            <a:pt x="430498" y="230783"/>
                            <a:pt x="506023" y="171972"/>
                            <a:pt x="457200" y="0"/>
                          </a:cubicBezTo>
                          <a:close/>
                        </a:path>
                        <a:path w="914400" h="914400" fill="none" extrusionOk="0">
                          <a:moveTo>
                            <a:pt x="457200" y="0"/>
                          </a:moveTo>
                          <a:cubicBezTo>
                            <a:pt x="714342" y="-53972"/>
                            <a:pt x="934165" y="195540"/>
                            <a:pt x="914400" y="45720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0">
              <a:extLst>
                <a:ext uri="{FF2B5EF4-FFF2-40B4-BE49-F238E27FC236}">
                  <a16:creationId xmlns:a16="http://schemas.microsoft.com/office/drawing/2014/main" id="{C4D19CA8-A939-4D18-8FEF-2A97EAD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9089" y="18691638"/>
              <a:ext cx="218262" cy="22298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Line 9">
              <a:extLst>
                <a:ext uri="{FF2B5EF4-FFF2-40B4-BE49-F238E27FC236}">
                  <a16:creationId xmlns:a16="http://schemas.microsoft.com/office/drawing/2014/main" id="{3771AB15-0D40-4B74-A90D-D2F6EB72E4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878348" y="18811251"/>
              <a:ext cx="1520739" cy="16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lg" len="lg"/>
              <a:tailEnd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5CC9AF9-8D0D-44E6-9FDF-ADEAF6BEDF1F}"/>
                </a:ext>
              </a:extLst>
            </p:cNvPr>
            <p:cNvCxnSpPr>
              <a:cxnSpLocks/>
              <a:stCxn id="52" idx="4"/>
              <a:endCxn id="50" idx="0"/>
            </p:cNvCxnSpPr>
            <p:nvPr/>
          </p:nvCxnSpPr>
          <p:spPr>
            <a:xfrm>
              <a:off x="10769218" y="18190355"/>
              <a:ext cx="0" cy="50907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tailEnd type="triangle"/>
            </a:ln>
            <a:effectLst/>
          </p:spPr>
        </p:cxnSp>
        <p:sp>
          <p:nvSpPr>
            <p:cNvPr id="57" name="Oval 10">
              <a:extLst>
                <a:ext uri="{FF2B5EF4-FFF2-40B4-BE49-F238E27FC236}">
                  <a16:creationId xmlns:a16="http://schemas.microsoft.com/office/drawing/2014/main" id="{B898DE09-2275-481D-89FF-257E30DC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9493" y="17971269"/>
              <a:ext cx="218262" cy="219086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72087EF-5076-43B1-AF11-C412F33F0851}"/>
                </a:ext>
              </a:extLst>
            </p:cNvPr>
            <p:cNvCxnSpPr>
              <a:cxnSpLocks/>
              <a:stCxn id="57" idx="4"/>
            </p:cNvCxnSpPr>
            <p:nvPr/>
          </p:nvCxnSpPr>
          <p:spPr>
            <a:xfrm>
              <a:off x="12508624" y="18190355"/>
              <a:ext cx="0" cy="50907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5E98DD-A279-4E79-8465-9C0D590DEB56}"/>
                  </a:ext>
                </a:extLst>
              </p:cNvPr>
              <p:cNvSpPr txBox="1"/>
              <p:nvPr/>
            </p:nvSpPr>
            <p:spPr>
              <a:xfrm>
                <a:off x="5373654" y="4202649"/>
                <a:ext cx="3111271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5E98DD-A279-4E79-8465-9C0D590DE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54" y="4202649"/>
                <a:ext cx="3111271" cy="6865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4F584C-F413-43F1-A781-B63DD1233288}"/>
                  </a:ext>
                </a:extLst>
              </p:cNvPr>
              <p:cNvSpPr txBox="1"/>
              <p:nvPr/>
            </p:nvSpPr>
            <p:spPr>
              <a:xfrm>
                <a:off x="5373654" y="5282522"/>
                <a:ext cx="5037570" cy="1387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000" dirty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0" i="0" dirty="0" smtClean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000" dirty="0"/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000" dirty="0"/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000" dirty="0"/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4F584C-F413-43F1-A781-B63DD1233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54" y="5282522"/>
                <a:ext cx="5037570" cy="13874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3AB2DA92-E645-4120-BA3B-4AAA000C4EB3}"/>
              </a:ext>
            </a:extLst>
          </p:cNvPr>
          <p:cNvSpPr txBox="1"/>
          <p:nvPr/>
        </p:nvSpPr>
        <p:spPr>
          <a:xfrm>
            <a:off x="1326617" y="3764680"/>
            <a:ext cx="10186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Example</a:t>
            </a:r>
            <a:endParaRPr lang="en-US" b="1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4E8528-6812-4557-8CFD-AD4B99D96E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03938" y="6284119"/>
            <a:ext cx="509587" cy="509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48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"/>
    </mc:Choice>
    <mc:Fallback xmlns="">
      <p:transition spd="slow" advTm="11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59" grpId="0"/>
      <p:bldP spid="60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1|3.5|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1_Office Theme">
  <a:themeElements>
    <a:clrScheme name="Arkansas">
      <a:dk1>
        <a:srgbClr val="000000"/>
      </a:dk1>
      <a:lt1>
        <a:srgbClr val="FFFFFF"/>
      </a:lt1>
      <a:dk2>
        <a:srgbClr val="9D2235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904955"/>
      </a:accent6>
      <a:hlink>
        <a:srgbClr val="808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6646</TotalTime>
  <Words>1610</Words>
  <Application>Microsoft Office PowerPoint</Application>
  <PresentationFormat>Widescreen</PresentationFormat>
  <Paragraphs>208</Paragraphs>
  <Slides>24</Slides>
  <Notes>20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NimbusRomNo9L-Regu</vt:lpstr>
      <vt:lpstr>Arial</vt:lpstr>
      <vt:lpstr>Calibri</vt:lpstr>
      <vt:lpstr>Cambria Math</vt:lpstr>
      <vt:lpstr>1_Office Theme</vt:lpstr>
      <vt:lpstr>A Generative Adversarial Framework for Bounding Confounded Causal Effects </vt:lpstr>
      <vt:lpstr>Causal Inference</vt:lpstr>
      <vt:lpstr>Inferring Causal Effects</vt:lpstr>
      <vt:lpstr>Inferring Causal Effects</vt:lpstr>
      <vt:lpstr>Unidentifiable Problem</vt:lpstr>
      <vt:lpstr>Previous Work on Bounding ACE</vt:lpstr>
      <vt:lpstr>Our Work</vt:lpstr>
      <vt:lpstr>Response-function</vt:lpstr>
      <vt:lpstr>Response-function Variables</vt:lpstr>
      <vt:lpstr>Coping with Continues Domain</vt:lpstr>
      <vt:lpstr>Parameterizing Causal Models</vt:lpstr>
      <vt:lpstr>Encoding Independence Assumptions</vt:lpstr>
      <vt:lpstr>Bounding ACEs</vt:lpstr>
      <vt:lpstr>Bounding ACEs</vt:lpstr>
      <vt:lpstr>Bounding ACEs</vt:lpstr>
      <vt:lpstr>Example</vt:lpstr>
      <vt:lpstr>Linear Causal Models: A Special Case</vt:lpstr>
      <vt:lpstr>Experiments</vt:lpstr>
      <vt:lpstr>Experiments</vt:lpstr>
      <vt:lpstr>Experiments</vt:lpstr>
      <vt:lpstr>Experiments</vt:lpstr>
      <vt:lpstr>Experiments</vt:lpstr>
      <vt:lpstr>Conclusions</vt:lpstr>
      <vt:lpstr>A Generative Adversarial Framework for Bounding Confounded Causal Effects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 Zhang</dc:creator>
  <cp:lastModifiedBy>Yaowei Hu</cp:lastModifiedBy>
  <cp:revision>226</cp:revision>
  <dcterms:created xsi:type="dcterms:W3CDTF">2020-10-15T14:58:30Z</dcterms:created>
  <dcterms:modified xsi:type="dcterms:W3CDTF">2021-01-08T20:34:45Z</dcterms:modified>
</cp:coreProperties>
</file>